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7" r:id="rId2"/>
    <p:sldId id="262" r:id="rId3"/>
    <p:sldId id="256" r:id="rId4"/>
    <p:sldId id="277" r:id="rId5"/>
    <p:sldId id="258" r:id="rId6"/>
    <p:sldId id="259" r:id="rId7"/>
    <p:sldId id="264" r:id="rId8"/>
    <p:sldId id="269" r:id="rId9"/>
    <p:sldId id="279" r:id="rId10"/>
    <p:sldId id="282" r:id="rId11"/>
    <p:sldId id="280" r:id="rId12"/>
    <p:sldId id="263" r:id="rId13"/>
    <p:sldId id="266" r:id="rId14"/>
    <p:sldId id="272" r:id="rId15"/>
    <p:sldId id="267" r:id="rId16"/>
    <p:sldId id="270" r:id="rId17"/>
    <p:sldId id="271" r:id="rId18"/>
    <p:sldId id="268" r:id="rId19"/>
    <p:sldId id="273" r:id="rId20"/>
    <p:sldId id="26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2DC"/>
    <a:srgbClr val="D6A62C"/>
    <a:srgbClr val="15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75229" autoAdjust="0"/>
  </p:normalViewPr>
  <p:slideViewPr>
    <p:cSldViewPr snapToGrid="0" snapToObjects="1">
      <p:cViewPr varScale="1">
        <p:scale>
          <a:sx n="46" d="100"/>
          <a:sy n="46" d="100"/>
        </p:scale>
        <p:origin x="36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A7AEE-64FB-4D3D-8422-5F740B943997}"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815E1-62B5-4348-B5AF-B6E2FA6730D3}" type="slidenum">
              <a:rPr lang="en-US" smtClean="0"/>
              <a:pPr/>
              <a:t>‹#›</a:t>
            </a:fld>
            <a:endParaRPr lang="en-US"/>
          </a:p>
        </p:txBody>
      </p:sp>
    </p:spTree>
    <p:extLst>
      <p:ext uri="{BB962C8B-B14F-4D97-AF65-F5344CB8AC3E}">
        <p14:creationId xmlns:p14="http://schemas.microsoft.com/office/powerpoint/2010/main" val="254432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YkFt5Wow-f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BdiqnqWcSw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a:t>
            </a:r>
            <a:r>
              <a:rPr lang="en-US" i="1" baseline="0" dirty="0"/>
              <a:t> Italics indicates instruction to presenter. </a:t>
            </a:r>
            <a:r>
              <a:rPr lang="en-US" i="0" baseline="0" dirty="0"/>
              <a:t>Regular font </a:t>
            </a:r>
            <a:r>
              <a:rPr lang="en-US" i="1" baseline="0" dirty="0"/>
              <a:t>indicates scripted text for you, but feel free to elaborate.</a:t>
            </a:r>
            <a:endParaRPr lang="en-US" i="1" dirty="0"/>
          </a:p>
          <a:p>
            <a:endParaRPr lang="en-US" i="1" dirty="0"/>
          </a:p>
          <a:p>
            <a:r>
              <a:rPr lang="en-US" i="1" dirty="0"/>
              <a:t>Timing:</a:t>
            </a:r>
            <a:r>
              <a:rPr lang="en-US" i="1" baseline="0" dirty="0"/>
              <a:t> this presentation should take about 20 minutes. 6 minutes for the video plus 1 minute per content slide = 11 minutes, for a total of 17 minutes. You may want to practice to make sure you hit this timing. Then there should be time for 10+ minutes of Q&amp;A.</a:t>
            </a:r>
          </a:p>
          <a:p>
            <a:endParaRPr lang="en-US" i="1" baseline="0" dirty="0"/>
          </a:p>
          <a:p>
            <a:r>
              <a:rPr lang="en-US" i="1" baseline="0" dirty="0"/>
              <a:t>Fill in the light blue items on the title slide.</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a:t>
            </a:fld>
            <a:endParaRPr lang="en-US"/>
          </a:p>
        </p:txBody>
      </p:sp>
    </p:spTree>
    <p:extLst>
      <p:ext uri="{BB962C8B-B14F-4D97-AF65-F5344CB8AC3E}">
        <p14:creationId xmlns:p14="http://schemas.microsoft.com/office/powerpoint/2010/main" val="260194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always need sponsors to fund the participation of students from low-income schools or non-participating schools.  Your organization can sponsor as many students as you would like! If you provide the sponsorship, we can find the student who needs it.</a:t>
            </a:r>
          </a:p>
          <a:p>
            <a:endParaRPr lang="en-US" baseline="0" dirty="0"/>
          </a:p>
          <a:p>
            <a:r>
              <a:rPr lang="en-US" baseline="0" dirty="0"/>
              <a:t>We also always need help recruiting students and calling schools to get students registered. We train you, give you a script, and assign you a short list of schools to call during school hours. You can help us a lot with just that one hour of time.</a:t>
            </a:r>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13</a:t>
            </a:fld>
            <a:endParaRPr lang="en-US"/>
          </a:p>
        </p:txBody>
      </p:sp>
    </p:spTree>
    <p:extLst>
      <p:ext uri="{BB962C8B-B14F-4D97-AF65-F5344CB8AC3E}">
        <p14:creationId xmlns:p14="http://schemas.microsoft.com/office/powerpoint/2010/main" val="315631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Fill in the blue numbers above to reflect current data. If you do not know, contact chair@hobyohiosouth.org</a:t>
            </a:r>
          </a:p>
        </p:txBody>
      </p:sp>
      <p:sp>
        <p:nvSpPr>
          <p:cNvPr id="4" name="Slide Number Placeholder 3"/>
          <p:cNvSpPr>
            <a:spLocks noGrp="1"/>
          </p:cNvSpPr>
          <p:nvPr>
            <p:ph type="sldNum" sz="quarter" idx="10"/>
          </p:nvPr>
        </p:nvSpPr>
        <p:spPr/>
        <p:txBody>
          <a:bodyPr/>
          <a:lstStyle/>
          <a:p>
            <a:fld id="{AA0815E1-62B5-4348-B5AF-B6E2FA6730D3}" type="slidenum">
              <a:rPr lang="en-US" smtClean="0"/>
              <a:pPr/>
              <a:t>14</a:t>
            </a:fld>
            <a:endParaRPr lang="en-US"/>
          </a:p>
        </p:txBody>
      </p:sp>
    </p:spTree>
    <p:extLst>
      <p:ext uri="{BB962C8B-B14F-4D97-AF65-F5344CB8AC3E}">
        <p14:creationId xmlns:p14="http://schemas.microsoft.com/office/powerpoint/2010/main" val="279804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always</a:t>
            </a:r>
            <a:r>
              <a:rPr lang="en-US" baseline="0" dirty="0"/>
              <a:t> use product donations of various things. Connect with your HOBY site to find out what products they need specifically and get their wish list. Then see which wishes your organization can fulfill. Has anyone here conducted a donation drive for HOBY or another organization?</a:t>
            </a:r>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15</a:t>
            </a:fld>
            <a:endParaRPr lang="en-US"/>
          </a:p>
        </p:txBody>
      </p:sp>
    </p:spTree>
    <p:extLst>
      <p:ext uri="{BB962C8B-B14F-4D97-AF65-F5344CB8AC3E}">
        <p14:creationId xmlns:p14="http://schemas.microsoft.com/office/powerpoint/2010/main" val="1737345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Explore the volunteer descriptions and apply today!</a:t>
            </a:r>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16</a:t>
            </a:fld>
            <a:endParaRPr lang="en-US"/>
          </a:p>
        </p:txBody>
      </p:sp>
    </p:spTree>
    <p:extLst>
      <p:ext uri="{BB962C8B-B14F-4D97-AF65-F5344CB8AC3E}">
        <p14:creationId xmlns:p14="http://schemas.microsoft.com/office/powerpoint/2010/main" val="273550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practical project</a:t>
            </a:r>
            <a:r>
              <a:rPr lang="en-US" baseline="0" dirty="0"/>
              <a:t> planning and management skills while volunteering for HOBY on one of these teams!</a:t>
            </a:r>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17</a:t>
            </a:fld>
            <a:endParaRPr lang="en-US"/>
          </a:p>
        </p:txBody>
      </p:sp>
    </p:spTree>
    <p:extLst>
      <p:ext uri="{BB962C8B-B14F-4D97-AF65-F5344CB8AC3E}">
        <p14:creationId xmlns:p14="http://schemas.microsoft.com/office/powerpoint/2010/main" val="352203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a:t>
            </a:r>
            <a:r>
              <a:rPr lang="en-US" baseline="0" dirty="0"/>
              <a:t> hands-on program/service project for your organization to do with HOBY! We have resources available to help you plan the day and get started. We can guide you through the entire planning and implementation process. This is an excellent way to connect with the next generation of leaders</a:t>
            </a:r>
            <a:r>
              <a:rPr lang="en-US" baseline="0" dirty="0">
                <a:sym typeface="Wingdings" panose="05000000000000000000" pitchFamily="2" charset="2"/>
              </a:rPr>
              <a:t> And it’s fun too!</a:t>
            </a:r>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18</a:t>
            </a:fld>
            <a:endParaRPr lang="en-US"/>
          </a:p>
        </p:txBody>
      </p:sp>
    </p:spTree>
    <p:extLst>
      <p:ext uri="{BB962C8B-B14F-4D97-AF65-F5344CB8AC3E}">
        <p14:creationId xmlns:p14="http://schemas.microsoft.com/office/powerpoint/2010/main" val="320952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Fill in presenter</a:t>
            </a:r>
            <a:r>
              <a:rPr lang="en-US" i="1" baseline="0" dirty="0"/>
              <a:t> name, title, e-mail and phone number.</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Thank the group for their time and attention and partnership with HOBY. Then followed by Q&amp;A and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r>
              <a:rPr lang="en-US" i="1" baseline="0" dirty="0"/>
              <a:t>If you get a question that you do not know the answer to, simply say that you will find out the answer. E-mail the question copying the person who needs the answer to chair@hobyohiosouth.org</a:t>
            </a:r>
          </a:p>
          <a:p>
            <a:endParaRPr lang="en-US" i="1" baseline="0" dirty="0"/>
          </a:p>
          <a:p>
            <a:r>
              <a:rPr lang="en-US" b="1" i="1" baseline="0" dirty="0"/>
              <a:t>Optional:</a:t>
            </a:r>
            <a:r>
              <a:rPr lang="en-US" i="1" baseline="0" dirty="0"/>
              <a:t> You can hand out a sample GIK wish list, or actual GIK wish lists for all the sites in the geographic area represented at the regional conference. </a:t>
            </a:r>
          </a:p>
          <a:p>
            <a:r>
              <a:rPr lang="en-US" i="1" baseline="0" dirty="0"/>
              <a:t>If there are </a:t>
            </a:r>
            <a:r>
              <a:rPr lang="en-US" i="1" baseline="0" dirty="0" err="1"/>
              <a:t>CLeWs</a:t>
            </a:r>
            <a:r>
              <a:rPr lang="en-US" i="1" baseline="0" dirty="0"/>
              <a:t> happening this spring in the area, you can give contact info and invite members to come volunteer for or observe the </a:t>
            </a:r>
            <a:r>
              <a:rPr lang="en-US" i="1" baseline="0" dirty="0" err="1"/>
              <a:t>CLeW</a:t>
            </a:r>
            <a:r>
              <a:rPr lang="en-US" i="1" baseline="0" dirty="0"/>
              <a:t> to learn more about them. </a:t>
            </a:r>
          </a:p>
          <a:p>
            <a:r>
              <a:rPr lang="en-US" i="1" baseline="0" dirty="0"/>
              <a:t>You can look up schools surrounding the organization and see if they participate in HOBY and share that info.</a:t>
            </a:r>
          </a:p>
          <a:p>
            <a:endParaRPr lang="en-US" i="1" baseline="0" dirty="0"/>
          </a:p>
          <a:p>
            <a:r>
              <a:rPr lang="en-US" b="1" i="1" baseline="0" dirty="0"/>
              <a:t>Questions about this presentation </a:t>
            </a:r>
            <a:r>
              <a:rPr lang="en-US" i="1" baseline="0" dirty="0"/>
              <a:t>can be directed to Vicki </a:t>
            </a:r>
            <a:r>
              <a:rPr lang="en-US" i="1" baseline="0" dirty="0" err="1"/>
              <a:t>Ferrence</a:t>
            </a:r>
            <a:r>
              <a:rPr lang="en-US" i="1" baseline="0" dirty="0"/>
              <a:t> Ray at ferrencerayv@hoby.org.</a:t>
            </a:r>
          </a:p>
          <a:p>
            <a:endParaRPr lang="en-US" i="1" baseline="0" dirty="0"/>
          </a:p>
          <a:p>
            <a:r>
              <a:rPr lang="en-US" b="1" i="1" baseline="0" dirty="0"/>
              <a:t>Thank you! We hope that the time you spent today to give this presentation will be well worth it!</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20</a:t>
            </a:fld>
            <a:endParaRPr lang="en-US"/>
          </a:p>
        </p:txBody>
      </p:sp>
    </p:spTree>
    <p:extLst>
      <p:ext uri="{BB962C8B-B14F-4D97-AF65-F5344CB8AC3E}">
        <p14:creationId xmlns:p14="http://schemas.microsoft.com/office/powerpoint/2010/main" val="6015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Introduce</a:t>
            </a:r>
            <a:r>
              <a:rPr lang="en-US" i="1" baseline="0" dirty="0"/>
              <a:t> yourself – name, where you are from, HOBY title and site, alumni year if applicable, how many years you have been involved with HOBY, why you volunteer for HOBY in 10 words or less, what you do in your real life.</a:t>
            </a:r>
          </a:p>
          <a:p>
            <a:endParaRPr lang="en-US" i="1" baseline="0" dirty="0"/>
          </a:p>
          <a:p>
            <a:r>
              <a:rPr lang="en-US" i="1" baseline="0" dirty="0"/>
              <a:t>Ask if there are any HOBY alums or volunteers present. If so, recognize them with a round of applause!</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2</a:t>
            </a:fld>
            <a:endParaRPr lang="en-US"/>
          </a:p>
        </p:txBody>
      </p:sp>
    </p:spTree>
    <p:extLst>
      <p:ext uri="{BB962C8B-B14F-4D97-AF65-F5344CB8AC3E}">
        <p14:creationId xmlns:p14="http://schemas.microsoft.com/office/powerpoint/2010/main" val="123253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Go into a bit more detail about how you became involved in HOBY and what it means to you. Focus on the mission and values of HOBY through your personal experience.</a:t>
            </a:r>
            <a:endParaRPr lang="en-US" i="1" baseline="0" dirty="0"/>
          </a:p>
          <a:p>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3</a:t>
            </a:fld>
            <a:endParaRPr lang="en-US"/>
          </a:p>
        </p:txBody>
      </p:sp>
    </p:spTree>
    <p:extLst>
      <p:ext uri="{BB962C8B-B14F-4D97-AF65-F5344CB8AC3E}">
        <p14:creationId xmlns:p14="http://schemas.microsoft.com/office/powerpoint/2010/main" val="311740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Thank the group for the opportunity to give a presentation about HOBY. </a:t>
            </a:r>
            <a:r>
              <a:rPr lang="en-US" i="1" dirty="0"/>
              <a:t>Show the</a:t>
            </a:r>
            <a:r>
              <a:rPr lang="en-US" i="1" baseline="0" dirty="0"/>
              <a:t> video at this link – </a:t>
            </a:r>
            <a:r>
              <a:rPr lang="en-US" sz="1200" dirty="0">
                <a:hlinkClick r:id="rId3"/>
              </a:rPr>
              <a:t>https://www.youtube.com/watch?v=YkFt5Wow-fE</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 </a:t>
            </a:r>
            <a:r>
              <a:rPr lang="en-US" i="1" baseline="0" dirty="0"/>
              <a:t>6 minutes.</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5</a:t>
            </a:fld>
            <a:endParaRPr lang="en-US"/>
          </a:p>
        </p:txBody>
      </p:sp>
    </p:spTree>
    <p:extLst>
      <p:ext uri="{BB962C8B-B14F-4D97-AF65-F5344CB8AC3E}">
        <p14:creationId xmlns:p14="http://schemas.microsoft.com/office/powerpoint/2010/main" val="372591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Apolitical –</a:t>
            </a:r>
            <a:r>
              <a:rPr lang="en-US" baseline="0" dirty="0"/>
              <a:t> Not interested in or involved in politics</a:t>
            </a:r>
          </a:p>
          <a:p>
            <a:endParaRPr lang="en-US" baseline="0" dirty="0"/>
          </a:p>
          <a:p>
            <a:r>
              <a:rPr lang="en-US" baseline="0" dirty="0"/>
              <a:t>Non-religious – not spiritual or religious </a:t>
            </a:r>
          </a:p>
          <a:p>
            <a:endParaRPr lang="en-US" baseline="0" dirty="0"/>
          </a:p>
          <a:p>
            <a:r>
              <a:rPr lang="en-US" dirty="0"/>
              <a:t>Inclusive – covering or including everything; open to everyone</a:t>
            </a:r>
          </a:p>
          <a:p>
            <a:endParaRPr lang="en-US" dirty="0"/>
          </a:p>
          <a:p>
            <a:r>
              <a:rPr lang="en-US" dirty="0"/>
              <a:t>Professional</a:t>
            </a:r>
            <a:r>
              <a:rPr lang="en-US" baseline="0" dirty="0"/>
              <a:t> - </a:t>
            </a:r>
            <a:r>
              <a:rPr lang="en-US" sz="1200" kern="1200" dirty="0">
                <a:solidFill>
                  <a:schemeClr val="tx1"/>
                </a:solidFill>
                <a:latin typeface="+mn-lt"/>
                <a:ea typeface="+mn-ea"/>
                <a:cs typeface="+mn-cs"/>
              </a:rPr>
              <a:t>Having and showing the skill of advanced learning and diplomacy; a person who is an expert at his/her work.</a:t>
            </a:r>
          </a:p>
          <a:p>
            <a:endParaRPr lang="en-US" sz="1200" kern="1200" dirty="0">
              <a:solidFill>
                <a:schemeClr val="tx1"/>
              </a:solidFill>
              <a:latin typeface="+mn-lt"/>
              <a:ea typeface="+mn-ea"/>
              <a:cs typeface="+mn-cs"/>
            </a:endParaRPr>
          </a:p>
          <a:p>
            <a:r>
              <a:rPr lang="en-US" sz="1200" b="1" i="0" kern="1200" dirty="0">
                <a:solidFill>
                  <a:schemeClr val="tx1"/>
                </a:solidFill>
                <a:latin typeface="+mn-lt"/>
                <a:ea typeface="+mn-ea"/>
                <a:cs typeface="+mn-cs"/>
              </a:rPr>
              <a:t>UPDATED in 2014</a:t>
            </a:r>
            <a:r>
              <a:rPr lang="en-US" sz="1200" b="1" i="1" kern="1200" baseline="0" dirty="0">
                <a:solidFill>
                  <a:schemeClr val="tx1"/>
                </a:solidFill>
                <a:latin typeface="+mn-lt"/>
                <a:ea typeface="+mn-ea"/>
                <a:cs typeface="+mn-cs"/>
              </a:rPr>
              <a:t> - </a:t>
            </a:r>
            <a:r>
              <a:rPr lang="en-US" sz="1200" b="1" kern="1200" dirty="0">
                <a:solidFill>
                  <a:schemeClr val="tx1"/>
                </a:solidFill>
                <a:latin typeface="+mn-lt"/>
                <a:ea typeface="+mn-ea"/>
                <a:cs typeface="+mn-cs"/>
              </a:rPr>
              <a:t>Program Participant and Volunteer Non-discrimination Policy</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HOBY complies with all applicable anti-discrimination laws and does not illegally discriminate against, or give preferential treatment to any individual or group on the basis of age, race, gender, color, economic status, ethnicity, linguistic heritage, cultural background, national origin, ancestry, physical or mental disability or ability, medical condition, religious creed, marital status, employment status, housing status, sexual orientation, gender identity or veterans status or any other characteristic or status or distinction that is protected by law in the selection of participants and volunteers for HOBY's youth leadership programs and services. HOBY is committed to providing a balanced, safe and educational environment for all participants and volunteers. HOBY firmly believes that everyone should be treated equally and fairly.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understand that Phi Sigma Pi</a:t>
            </a:r>
            <a:r>
              <a:rPr lang="en-US" sz="1200" kern="1200" baseline="0" dirty="0">
                <a:solidFill>
                  <a:schemeClr val="tx1"/>
                </a:solidFill>
                <a:latin typeface="+mn-lt"/>
                <a:ea typeface="+mn-ea"/>
                <a:cs typeface="+mn-cs"/>
              </a:rPr>
              <a:t> is also a gender-inclusive organization</a:t>
            </a:r>
            <a:r>
              <a:rPr lang="en-US" sz="1200" kern="1200" baseline="0" dirty="0">
                <a:solidFill>
                  <a:schemeClr val="tx1"/>
                </a:solidFill>
                <a:latin typeface="+mn-lt"/>
                <a:ea typeface="+mn-ea"/>
                <a:cs typeface="+mn-cs"/>
                <a:sym typeface="Wingdings" panose="05000000000000000000" pitchFamily="2" charset="2"/>
              </a:rPr>
              <a:t></a:t>
            </a:r>
          </a:p>
          <a:p>
            <a:endParaRPr lang="en-US" sz="1200" kern="1200" baseline="0" dirty="0">
              <a:solidFill>
                <a:schemeClr val="tx1"/>
              </a:solidFill>
              <a:latin typeface="+mn-lt"/>
              <a:ea typeface="+mn-ea"/>
              <a:cs typeface="+mn-cs"/>
              <a:sym typeface="Wingdings" panose="05000000000000000000" pitchFamily="2" charset="2"/>
            </a:endParaRPr>
          </a:p>
          <a:p>
            <a:r>
              <a:rPr lang="en-US" sz="1200" kern="1200" baseline="0" dirty="0">
                <a:solidFill>
                  <a:schemeClr val="tx1"/>
                </a:solidFill>
                <a:latin typeface="+mn-lt"/>
                <a:ea typeface="+mn-ea"/>
                <a:cs typeface="+mn-cs"/>
                <a:sym typeface="Wingdings" panose="05000000000000000000" pitchFamily="2" charset="2"/>
              </a:rPr>
              <a:t>We are happy to be exercising our value of community partnership by working with Phi Sigma Pi!</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6</a:t>
            </a:fld>
            <a:endParaRPr lang="en-US"/>
          </a:p>
        </p:txBody>
      </p:sp>
    </p:spTree>
    <p:extLst>
      <p:ext uri="{BB962C8B-B14F-4D97-AF65-F5344CB8AC3E}">
        <p14:creationId xmlns:p14="http://schemas.microsoft.com/office/powerpoint/2010/main" val="282300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You may</a:t>
            </a:r>
            <a:r>
              <a:rPr lang="en-US" i="1" baseline="0" dirty="0"/>
              <a:t> want to actually take them to each of these links and show them how to use the map. Click on map&gt; zoom in to closest seminar location and click on pin&gt; view pop-up window of site information and scroll down to website link&gt; click on website link to get to seminar contact info page on HOBY website&gt; click on a person to contact.</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8</a:t>
            </a:fld>
            <a:endParaRPr lang="en-US"/>
          </a:p>
        </p:txBody>
      </p:sp>
    </p:spTree>
    <p:extLst>
      <p:ext uri="{BB962C8B-B14F-4D97-AF65-F5344CB8AC3E}">
        <p14:creationId xmlns:p14="http://schemas.microsoft.com/office/powerpoint/2010/main" val="417143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9</a:t>
            </a:fld>
            <a:endParaRPr lang="en-US"/>
          </a:p>
        </p:txBody>
      </p:sp>
    </p:spTree>
    <p:extLst>
      <p:ext uri="{BB962C8B-B14F-4D97-AF65-F5344CB8AC3E}">
        <p14:creationId xmlns:p14="http://schemas.microsoft.com/office/powerpoint/2010/main" val="417143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Show the</a:t>
            </a:r>
            <a:r>
              <a:rPr lang="en-US" i="1" baseline="0" dirty="0"/>
              <a:t> video at this link – </a:t>
            </a:r>
            <a:r>
              <a:rPr lang="en-US" sz="1200" dirty="0">
                <a:hlinkClick r:id="rId3"/>
              </a:rPr>
              <a:t>https://www.youtube.com/watch?v=BdiqnqWcSwQ</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 </a:t>
            </a:r>
            <a:r>
              <a:rPr lang="en-US" sz="1200" i="1" baseline="0" dirty="0"/>
              <a:t>3</a:t>
            </a:r>
            <a:r>
              <a:rPr lang="en-US" i="1" baseline="0" dirty="0"/>
              <a:t> minutes.</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10</a:t>
            </a:fld>
            <a:endParaRPr lang="en-US"/>
          </a:p>
        </p:txBody>
      </p:sp>
    </p:spTree>
    <p:extLst>
      <p:ext uri="{BB962C8B-B14F-4D97-AF65-F5344CB8AC3E}">
        <p14:creationId xmlns:p14="http://schemas.microsoft.com/office/powerpoint/2010/main" val="136118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a:t>
            </a:r>
            <a:endParaRPr lang="en-US" i="1" dirty="0"/>
          </a:p>
        </p:txBody>
      </p:sp>
      <p:sp>
        <p:nvSpPr>
          <p:cNvPr id="4" name="Slide Number Placeholder 3"/>
          <p:cNvSpPr>
            <a:spLocks noGrp="1"/>
          </p:cNvSpPr>
          <p:nvPr>
            <p:ph type="sldNum" sz="quarter" idx="10"/>
          </p:nvPr>
        </p:nvSpPr>
        <p:spPr/>
        <p:txBody>
          <a:bodyPr/>
          <a:lstStyle/>
          <a:p>
            <a:fld id="{AA0815E1-62B5-4348-B5AF-B6E2FA6730D3}" type="slidenum">
              <a:rPr lang="en-US" smtClean="0"/>
              <a:pPr/>
              <a:t>11</a:t>
            </a:fld>
            <a:endParaRPr lang="en-US"/>
          </a:p>
        </p:txBody>
      </p:sp>
    </p:spTree>
    <p:extLst>
      <p:ext uri="{BB962C8B-B14F-4D97-AF65-F5344CB8AC3E}">
        <p14:creationId xmlns:p14="http://schemas.microsoft.com/office/powerpoint/2010/main" val="4171435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6527"/>
            <a:ext cx="7772400" cy="927653"/>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685800" y="5146268"/>
            <a:ext cx="7772400" cy="618434"/>
          </a:xfrm>
        </p:spPr>
        <p:txBody>
          <a:bodyPr>
            <a:normAutofit/>
          </a:bodyPr>
          <a:lstStyle>
            <a:lvl1pPr marL="0" indent="0" algn="ctr">
              <a:buNone/>
              <a:defRPr sz="2400">
                <a:solidFill>
                  <a:srgbClr val="15A2D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endParaRPr lang="en-US" dirty="0"/>
          </a:p>
          <a:p>
            <a:endParaRPr lang="en-US" dirty="0"/>
          </a:p>
        </p:txBody>
      </p:sp>
      <p:sp>
        <p:nvSpPr>
          <p:cNvPr id="4" name="Date Placeholder 3"/>
          <p:cNvSpPr>
            <a:spLocks noGrp="1"/>
          </p:cNvSpPr>
          <p:nvPr>
            <p:ph type="dt" sz="half" idx="10"/>
          </p:nvPr>
        </p:nvSpPr>
        <p:spPr/>
        <p:txBody>
          <a:bodyPr/>
          <a:lstStyle/>
          <a:p>
            <a:r>
              <a:rPr lang="en-US"/>
              <a:t>5/12/2014</a:t>
            </a:r>
          </a:p>
        </p:txBody>
      </p:sp>
      <p:sp>
        <p:nvSpPr>
          <p:cNvPr id="6" name="Slide Number Placeholder 5"/>
          <p:cNvSpPr>
            <a:spLocks noGrp="1"/>
          </p:cNvSpPr>
          <p:nvPr>
            <p:ph type="sldNum" sz="quarter" idx="12"/>
          </p:nvPr>
        </p:nvSpPr>
        <p:spPr/>
        <p:txBody>
          <a:bodyPr/>
          <a:lstStyle/>
          <a:p>
            <a:fld id="{DFF9F0DF-3AE1-F540-B069-E8D5402072E1}" type="slidenum">
              <a:rPr lang="en-US" smtClean="0"/>
              <a:pPr/>
              <a:t>‹#›</a:t>
            </a:fld>
            <a:endParaRPr lang="en-US"/>
          </a:p>
        </p:txBody>
      </p:sp>
      <p:sp>
        <p:nvSpPr>
          <p:cNvPr id="10" name="Text Placeholder 9"/>
          <p:cNvSpPr>
            <a:spLocks noGrp="1"/>
          </p:cNvSpPr>
          <p:nvPr>
            <p:ph type="body" sz="quarter" idx="13"/>
          </p:nvPr>
        </p:nvSpPr>
        <p:spPr>
          <a:xfrm>
            <a:off x="685800" y="5764213"/>
            <a:ext cx="7772400" cy="528637"/>
          </a:xfrm>
        </p:spPr>
        <p:txBody>
          <a:bodyPr>
            <a:normAutofit/>
          </a:bodyPr>
          <a:lstStyle>
            <a:lvl1pPr algn="ctr">
              <a:defRPr sz="2400">
                <a:solidFill>
                  <a:srgbClr val="15A2DC"/>
                </a:solidFill>
              </a:defRPr>
            </a:lvl1pPr>
          </a:lstStyle>
          <a:p>
            <a:pPr lvl="0"/>
            <a:r>
              <a:rPr lang="en-US" dirty="0"/>
              <a:t>Click to edit Master text styles</a:t>
            </a:r>
          </a:p>
        </p:txBody>
      </p:sp>
    </p:spTree>
    <p:extLst>
      <p:ext uri="{BB962C8B-B14F-4D97-AF65-F5344CB8AC3E}">
        <p14:creationId xmlns:p14="http://schemas.microsoft.com/office/powerpoint/2010/main" val="79456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5/12/2014</a:t>
            </a:r>
          </a:p>
        </p:txBody>
      </p:sp>
      <p:sp>
        <p:nvSpPr>
          <p:cNvPr id="5" name="Footer Placeholder 4"/>
          <p:cNvSpPr>
            <a:spLocks noGrp="1"/>
          </p:cNvSpPr>
          <p:nvPr>
            <p:ph type="ftr" sz="quarter" idx="11"/>
          </p:nvPr>
        </p:nvSpPr>
        <p:spPr/>
        <p:txBody>
          <a:bodyPr/>
          <a:lstStyle/>
          <a:p>
            <a:r>
              <a:rPr lang="en-US"/>
              <a:t>2014 Training Institute</a:t>
            </a:r>
          </a:p>
        </p:txBody>
      </p:sp>
      <p:sp>
        <p:nvSpPr>
          <p:cNvPr id="6" name="Slide Number Placeholder 5"/>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295888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5/12/2014</a:t>
            </a:r>
          </a:p>
        </p:txBody>
      </p:sp>
      <p:sp>
        <p:nvSpPr>
          <p:cNvPr id="5" name="Footer Placeholder 4"/>
          <p:cNvSpPr>
            <a:spLocks noGrp="1"/>
          </p:cNvSpPr>
          <p:nvPr>
            <p:ph type="ftr" sz="quarter" idx="11"/>
          </p:nvPr>
        </p:nvSpPr>
        <p:spPr/>
        <p:txBody>
          <a:bodyPr/>
          <a:lstStyle/>
          <a:p>
            <a:r>
              <a:rPr lang="en-US"/>
              <a:t>2014 Training Institute</a:t>
            </a:r>
          </a:p>
        </p:txBody>
      </p:sp>
      <p:sp>
        <p:nvSpPr>
          <p:cNvPr id="6" name="Slide Number Placeholder 5"/>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258572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5/12/2014</a:t>
            </a:r>
          </a:p>
        </p:txBody>
      </p:sp>
      <p:sp>
        <p:nvSpPr>
          <p:cNvPr id="5" name="Footer Placeholder 4"/>
          <p:cNvSpPr>
            <a:spLocks noGrp="1"/>
          </p:cNvSpPr>
          <p:nvPr>
            <p:ph type="ftr" sz="quarter" idx="11"/>
          </p:nvPr>
        </p:nvSpPr>
        <p:spPr/>
        <p:txBody>
          <a:bodyPr/>
          <a:lstStyle/>
          <a:p>
            <a:r>
              <a:rPr lang="en-US"/>
              <a:t>2014 Training Institute</a:t>
            </a:r>
          </a:p>
        </p:txBody>
      </p:sp>
      <p:sp>
        <p:nvSpPr>
          <p:cNvPr id="6" name="Slide Number Placeholder 5"/>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30521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2970696" y="5566"/>
            <a:ext cx="6173304" cy="6852434"/>
          </a:xfrm>
          <a:prstGeom prst="rect">
            <a:avLst/>
          </a:prstGeom>
          <a:solidFill>
            <a:srgbClr val="1521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24200" y="2728292"/>
            <a:ext cx="5225843" cy="2903882"/>
          </a:xfrm>
        </p:spPr>
        <p:txBody>
          <a:bodyPr anchor="t"/>
          <a:lstStyle>
            <a:lvl1pPr algn="l">
              <a:defRPr sz="4000" b="1" cap="none">
                <a:solidFill>
                  <a:srgbClr val="FFFFFF"/>
                </a:solidFill>
              </a:defRPr>
            </a:lvl1pPr>
          </a:lstStyle>
          <a:p>
            <a:r>
              <a:rPr lang="en-US" dirty="0"/>
              <a:t>Chapter</a:t>
            </a:r>
          </a:p>
        </p:txBody>
      </p:sp>
      <p:sp>
        <p:nvSpPr>
          <p:cNvPr id="3" name="Text Placeholder 2"/>
          <p:cNvSpPr>
            <a:spLocks noGrp="1"/>
          </p:cNvSpPr>
          <p:nvPr>
            <p:ph type="body" idx="1"/>
          </p:nvPr>
        </p:nvSpPr>
        <p:spPr>
          <a:xfrm>
            <a:off x="3124200" y="1228105"/>
            <a:ext cx="5225843" cy="1400243"/>
          </a:xfrm>
        </p:spPr>
        <p:txBody>
          <a:bodyPr anchor="b"/>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8" name="Straight Connector 7"/>
          <p:cNvCxnSpPr/>
          <p:nvPr userDrawn="1"/>
        </p:nvCxnSpPr>
        <p:spPr>
          <a:xfrm>
            <a:off x="3124200" y="2672520"/>
            <a:ext cx="5225843" cy="0"/>
          </a:xfrm>
          <a:prstGeom prst="line">
            <a:avLst/>
          </a:prstGeom>
          <a:ln>
            <a:solidFill>
              <a:srgbClr val="15A2DC"/>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hoby.tagline.hi_res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088" y="2196036"/>
            <a:ext cx="2439504" cy="1064511"/>
          </a:xfrm>
          <a:prstGeom prst="rect">
            <a:avLst/>
          </a:prstGeom>
        </p:spPr>
      </p:pic>
    </p:spTree>
    <p:extLst>
      <p:ext uri="{BB962C8B-B14F-4D97-AF65-F5344CB8AC3E}">
        <p14:creationId xmlns:p14="http://schemas.microsoft.com/office/powerpoint/2010/main" val="347623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45318"/>
            <a:ext cx="8229600" cy="58675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5/12/2014</a:t>
            </a:r>
          </a:p>
        </p:txBody>
      </p:sp>
      <p:sp>
        <p:nvSpPr>
          <p:cNvPr id="6" name="Footer Placeholder 5"/>
          <p:cNvSpPr>
            <a:spLocks noGrp="1"/>
          </p:cNvSpPr>
          <p:nvPr>
            <p:ph type="ftr" sz="quarter" idx="11"/>
          </p:nvPr>
        </p:nvSpPr>
        <p:spPr/>
        <p:txBody>
          <a:bodyPr/>
          <a:lstStyle/>
          <a:p>
            <a:r>
              <a:rPr lang="en-US"/>
              <a:t>2014 Training Institute</a:t>
            </a:r>
          </a:p>
        </p:txBody>
      </p:sp>
      <p:sp>
        <p:nvSpPr>
          <p:cNvPr id="7" name="Slide Number Placeholder 6"/>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15161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5/12/2014</a:t>
            </a:r>
          </a:p>
        </p:txBody>
      </p:sp>
      <p:sp>
        <p:nvSpPr>
          <p:cNvPr id="8" name="Footer Placeholder 7"/>
          <p:cNvSpPr>
            <a:spLocks noGrp="1"/>
          </p:cNvSpPr>
          <p:nvPr>
            <p:ph type="ftr" sz="quarter" idx="11"/>
          </p:nvPr>
        </p:nvSpPr>
        <p:spPr/>
        <p:txBody>
          <a:bodyPr/>
          <a:lstStyle/>
          <a:p>
            <a:r>
              <a:rPr lang="en-US"/>
              <a:t>2014 Training Institute</a:t>
            </a:r>
          </a:p>
        </p:txBody>
      </p:sp>
      <p:sp>
        <p:nvSpPr>
          <p:cNvPr id="9" name="Slide Number Placeholder 8"/>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140590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5/12/2014</a:t>
            </a:r>
          </a:p>
        </p:txBody>
      </p:sp>
      <p:sp>
        <p:nvSpPr>
          <p:cNvPr id="4" name="Footer Placeholder 3"/>
          <p:cNvSpPr>
            <a:spLocks noGrp="1"/>
          </p:cNvSpPr>
          <p:nvPr>
            <p:ph type="ftr" sz="quarter" idx="11"/>
          </p:nvPr>
        </p:nvSpPr>
        <p:spPr/>
        <p:txBody>
          <a:bodyPr/>
          <a:lstStyle/>
          <a:p>
            <a:r>
              <a:rPr lang="en-US"/>
              <a:t>2014 Training Institute</a:t>
            </a:r>
          </a:p>
        </p:txBody>
      </p:sp>
      <p:sp>
        <p:nvSpPr>
          <p:cNvPr id="5" name="Slide Number Placeholder 4"/>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250672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5/12/2014</a:t>
            </a:r>
          </a:p>
        </p:txBody>
      </p:sp>
      <p:sp>
        <p:nvSpPr>
          <p:cNvPr id="3" name="Footer Placeholder 2"/>
          <p:cNvSpPr>
            <a:spLocks noGrp="1"/>
          </p:cNvSpPr>
          <p:nvPr>
            <p:ph type="ftr" sz="quarter" idx="11"/>
          </p:nvPr>
        </p:nvSpPr>
        <p:spPr/>
        <p:txBody>
          <a:bodyPr/>
          <a:lstStyle/>
          <a:p>
            <a:r>
              <a:rPr lang="en-US"/>
              <a:t>2014 Training Institute</a:t>
            </a:r>
          </a:p>
        </p:txBody>
      </p:sp>
      <p:sp>
        <p:nvSpPr>
          <p:cNvPr id="4" name="Slide Number Placeholder 3"/>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360820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5/12/2014</a:t>
            </a:r>
          </a:p>
        </p:txBody>
      </p:sp>
      <p:sp>
        <p:nvSpPr>
          <p:cNvPr id="6" name="Footer Placeholder 5"/>
          <p:cNvSpPr>
            <a:spLocks noGrp="1"/>
          </p:cNvSpPr>
          <p:nvPr>
            <p:ph type="ftr" sz="quarter" idx="11"/>
          </p:nvPr>
        </p:nvSpPr>
        <p:spPr/>
        <p:txBody>
          <a:bodyPr/>
          <a:lstStyle/>
          <a:p>
            <a:r>
              <a:rPr lang="en-US"/>
              <a:t>2014 Training Institute</a:t>
            </a:r>
          </a:p>
        </p:txBody>
      </p:sp>
      <p:sp>
        <p:nvSpPr>
          <p:cNvPr id="7" name="Slide Number Placeholder 6"/>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107566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5/12/2014</a:t>
            </a:r>
          </a:p>
        </p:txBody>
      </p:sp>
      <p:sp>
        <p:nvSpPr>
          <p:cNvPr id="6" name="Footer Placeholder 5"/>
          <p:cNvSpPr>
            <a:spLocks noGrp="1"/>
          </p:cNvSpPr>
          <p:nvPr>
            <p:ph type="ftr" sz="quarter" idx="11"/>
          </p:nvPr>
        </p:nvSpPr>
        <p:spPr/>
        <p:txBody>
          <a:bodyPr/>
          <a:lstStyle/>
          <a:p>
            <a:r>
              <a:rPr lang="en-US"/>
              <a:t>2014 Training Institute</a:t>
            </a:r>
          </a:p>
        </p:txBody>
      </p:sp>
      <p:sp>
        <p:nvSpPr>
          <p:cNvPr id="7" name="Slide Number Placeholder 6"/>
          <p:cNvSpPr>
            <a:spLocks noGrp="1"/>
          </p:cNvSpPr>
          <p:nvPr>
            <p:ph type="sldNum" sz="quarter" idx="12"/>
          </p:nvPr>
        </p:nvSpPr>
        <p:spPr/>
        <p:txBody>
          <a:bodyPr/>
          <a:lstStyle/>
          <a:p>
            <a:fld id="{DFF9F0DF-3AE1-F540-B069-E8D5402072E1}" type="slidenum">
              <a:rPr lang="en-US" smtClean="0"/>
              <a:pPr/>
              <a:t>‹#›</a:t>
            </a:fld>
            <a:endParaRPr lang="en-US"/>
          </a:p>
        </p:txBody>
      </p:sp>
    </p:spTree>
    <p:extLst>
      <p:ext uri="{BB962C8B-B14F-4D97-AF65-F5344CB8AC3E}">
        <p14:creationId xmlns:p14="http://schemas.microsoft.com/office/powerpoint/2010/main" val="421144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8014"/>
            <a:ext cx="8229600" cy="58675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515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81911"/>
            <a:ext cx="2133600" cy="194779"/>
          </a:xfrm>
          <a:prstGeom prst="rect">
            <a:avLst/>
          </a:prstGeom>
        </p:spPr>
        <p:txBody>
          <a:bodyPr vert="horz" lIns="91440" tIns="45720" rIns="91440" bIns="45720" rtlCol="0" anchor="ctr"/>
          <a:lstStyle>
            <a:lvl1pPr algn="l">
              <a:defRPr sz="1200">
                <a:solidFill>
                  <a:schemeClr val="bg1"/>
                </a:solidFill>
              </a:defRPr>
            </a:lvl1pPr>
          </a:lstStyle>
          <a:p>
            <a:r>
              <a:rPr lang="en-US"/>
              <a:t>5/12/2014</a:t>
            </a:r>
          </a:p>
        </p:txBody>
      </p:sp>
      <p:sp>
        <p:nvSpPr>
          <p:cNvPr id="5" name="Footer Placeholder 4"/>
          <p:cNvSpPr>
            <a:spLocks noGrp="1"/>
          </p:cNvSpPr>
          <p:nvPr>
            <p:ph type="ftr" sz="quarter" idx="3"/>
          </p:nvPr>
        </p:nvSpPr>
        <p:spPr>
          <a:xfrm>
            <a:off x="3124200" y="6581911"/>
            <a:ext cx="2895600" cy="194779"/>
          </a:xfrm>
          <a:prstGeom prst="rect">
            <a:avLst/>
          </a:prstGeom>
        </p:spPr>
        <p:txBody>
          <a:bodyPr vert="horz" lIns="91440" tIns="45720" rIns="91440" bIns="45720" rtlCol="0" anchor="ctr"/>
          <a:lstStyle>
            <a:lvl1pPr algn="ctr">
              <a:defRPr sz="1200">
                <a:solidFill>
                  <a:schemeClr val="bg1"/>
                </a:solidFill>
              </a:defRPr>
            </a:lvl1pPr>
          </a:lstStyle>
          <a:p>
            <a:r>
              <a:rPr lang="en-US"/>
              <a:t>2014 Training Institute</a:t>
            </a:r>
          </a:p>
        </p:txBody>
      </p:sp>
      <p:sp>
        <p:nvSpPr>
          <p:cNvPr id="6" name="Slide Number Placeholder 5"/>
          <p:cNvSpPr>
            <a:spLocks noGrp="1"/>
          </p:cNvSpPr>
          <p:nvPr>
            <p:ph type="sldNum" sz="quarter" idx="4"/>
          </p:nvPr>
        </p:nvSpPr>
        <p:spPr>
          <a:xfrm>
            <a:off x="6553200" y="6581911"/>
            <a:ext cx="2133600" cy="194779"/>
          </a:xfrm>
          <a:prstGeom prst="rect">
            <a:avLst/>
          </a:prstGeom>
        </p:spPr>
        <p:txBody>
          <a:bodyPr vert="horz" lIns="91440" tIns="45720" rIns="91440" bIns="45720" rtlCol="0" anchor="ctr"/>
          <a:lstStyle>
            <a:lvl1pPr algn="r">
              <a:defRPr sz="1200">
                <a:solidFill>
                  <a:schemeClr val="bg1"/>
                </a:solidFill>
              </a:defRPr>
            </a:lvl1pPr>
          </a:lstStyle>
          <a:p>
            <a:fld id="{DFF9F0DF-3AE1-F540-B069-E8D5402072E1}" type="slidenum">
              <a:rPr lang="en-US" smtClean="0"/>
              <a:pPr/>
              <a:t>‹#›</a:t>
            </a:fld>
            <a:endParaRPr lang="en-US"/>
          </a:p>
        </p:txBody>
      </p:sp>
    </p:spTree>
    <p:extLst>
      <p:ext uri="{BB962C8B-B14F-4D97-AF65-F5344CB8AC3E}">
        <p14:creationId xmlns:p14="http://schemas.microsoft.com/office/powerpoint/2010/main" val="155559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800" b="1" kern="1200">
          <a:solidFill>
            <a:srgbClr val="152147"/>
          </a:solidFill>
          <a:latin typeface="+mj-lt"/>
          <a:ea typeface="+mj-ea"/>
          <a:cs typeface="+mj-cs"/>
        </a:defRPr>
      </a:lvl1pPr>
    </p:titleStyle>
    <p:body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ir@hobyohiosou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diqnqWcSw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reg.hoby.org/HOBYVolunteerApplication/VolAppPositionsDescriptions.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eg.hoby.org/HOBYVolunteerAppli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user/hob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YkFt5Wow-f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15A2DC"/>
                </a:solidFill>
              </a:rPr>
              <a:t>Cooperating Organization Partnership</a:t>
            </a:r>
          </a:p>
        </p:txBody>
      </p:sp>
      <p:sp>
        <p:nvSpPr>
          <p:cNvPr id="5" name="Subtitle 4"/>
          <p:cNvSpPr>
            <a:spLocks noGrp="1"/>
          </p:cNvSpPr>
          <p:nvPr>
            <p:ph type="subTitle" idx="1"/>
          </p:nvPr>
        </p:nvSpPr>
        <p:spPr/>
        <p:txBody>
          <a:bodyPr>
            <a:normAutofit fontScale="77500" lnSpcReduction="20000"/>
          </a:bodyPr>
          <a:lstStyle/>
          <a:p>
            <a:r>
              <a:rPr lang="en-US" dirty="0"/>
              <a:t>Your Name</a:t>
            </a:r>
          </a:p>
          <a:p>
            <a:r>
              <a:rPr lang="en-US" dirty="0"/>
              <a:t>Title</a:t>
            </a:r>
          </a:p>
        </p:txBody>
      </p:sp>
      <p:sp>
        <p:nvSpPr>
          <p:cNvPr id="6" name="Text Placeholder 5"/>
          <p:cNvSpPr>
            <a:spLocks noGrp="1"/>
          </p:cNvSpPr>
          <p:nvPr>
            <p:ph type="body" sz="quarter" idx="13"/>
          </p:nvPr>
        </p:nvSpPr>
        <p:spPr/>
        <p:txBody>
          <a:bodyPr/>
          <a:lstStyle/>
          <a:p>
            <a:r>
              <a:rPr lang="en-US" dirty="0">
                <a:hlinkClick r:id="rId3"/>
              </a:rPr>
              <a:t>chair@hobyohiosouth.org</a:t>
            </a:r>
            <a:r>
              <a:rPr lang="en-US" dirty="0"/>
              <a:t> 740-500-HOBY</a:t>
            </a:r>
          </a:p>
        </p:txBody>
      </p:sp>
    </p:spTree>
    <p:extLst>
      <p:ext uri="{BB962C8B-B14F-4D97-AF65-F5344CB8AC3E}">
        <p14:creationId xmlns:p14="http://schemas.microsoft.com/office/powerpoint/2010/main" val="5449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HOBY: Inspiring Change, Changing Lives</a:t>
            </a:r>
          </a:p>
        </p:txBody>
      </p:sp>
      <p:sp>
        <p:nvSpPr>
          <p:cNvPr id="3" name="Content Placeholder 2"/>
          <p:cNvSpPr>
            <a:spLocks noGrp="1"/>
          </p:cNvSpPr>
          <p:nvPr>
            <p:ph idx="1"/>
          </p:nvPr>
        </p:nvSpPr>
        <p:spPr/>
        <p:txBody>
          <a:bodyPr>
            <a:normAutofit/>
          </a:bodyPr>
          <a:lstStyle/>
          <a:p>
            <a:pPr algn="ctr"/>
            <a:endParaRPr lang="en-US" sz="3600" dirty="0"/>
          </a:p>
          <a:p>
            <a:pPr algn="ctr"/>
            <a:endParaRPr lang="en-US" sz="3600" dirty="0"/>
          </a:p>
          <a:p>
            <a:pPr algn="ctr"/>
            <a:r>
              <a:rPr lang="en-US" sz="3600" dirty="0"/>
              <a:t>Video:</a:t>
            </a:r>
          </a:p>
          <a:p>
            <a:pPr algn="ctr"/>
            <a:r>
              <a:rPr lang="en-US" sz="3600" dirty="0">
                <a:hlinkClick r:id="rId3"/>
              </a:rPr>
              <a:t>https://www.youtube.com/watch?v=BdiqnqWcSwQ</a:t>
            </a:r>
            <a:endParaRPr lang="en-US" sz="3600" dirty="0"/>
          </a:p>
          <a:p>
            <a:pPr algn="ctr"/>
            <a:endParaRPr lang="en-US" sz="3600"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10</a:t>
            </a:fld>
            <a:endParaRPr lang="en-US"/>
          </a:p>
        </p:txBody>
      </p:sp>
    </p:spTree>
    <p:extLst>
      <p:ext uri="{BB962C8B-B14F-4D97-AF65-F5344CB8AC3E}">
        <p14:creationId xmlns:p14="http://schemas.microsoft.com/office/powerpoint/2010/main" val="49839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62"/>
            <a:ext cx="8229600" cy="586753"/>
          </a:xfrm>
        </p:spPr>
        <p:txBody>
          <a:bodyPr/>
          <a:lstStyle/>
          <a:p>
            <a:r>
              <a:rPr lang="en-US" dirty="0"/>
              <a:t>HOBY OHS Impact - 2017</a:t>
            </a:r>
          </a:p>
        </p:txBody>
      </p:sp>
      <p:sp>
        <p:nvSpPr>
          <p:cNvPr id="6" name="Slide Number Placeholder 5"/>
          <p:cNvSpPr>
            <a:spLocks noGrp="1"/>
          </p:cNvSpPr>
          <p:nvPr>
            <p:ph type="sldNum" sz="quarter" idx="12"/>
          </p:nvPr>
        </p:nvSpPr>
        <p:spPr/>
        <p:txBody>
          <a:bodyPr/>
          <a:lstStyle/>
          <a:p>
            <a:fld id="{DFF9F0DF-3AE1-F540-B069-E8D5402072E1}" type="slidenum">
              <a:rPr lang="en-US" smtClean="0"/>
              <a:pPr/>
              <a:t>11</a:t>
            </a:fld>
            <a:endParaRPr lang="en-US"/>
          </a:p>
        </p:txBody>
      </p:sp>
      <p:sp>
        <p:nvSpPr>
          <p:cNvPr id="4" name="Content Placeholder 3"/>
          <p:cNvSpPr>
            <a:spLocks noGrp="1"/>
          </p:cNvSpPr>
          <p:nvPr>
            <p:ph idx="1"/>
          </p:nvPr>
        </p:nvSpPr>
        <p:spPr>
          <a:xfrm>
            <a:off x="457200" y="1335157"/>
            <a:ext cx="7820025" cy="4525963"/>
          </a:xfrm>
        </p:spPr>
        <p:txBody>
          <a:bodyPr/>
          <a:lstStyle/>
          <a:p>
            <a:endParaRPr lang="en-US" dirty="0"/>
          </a:p>
          <a:p>
            <a:pPr marL="285750" indent="-285750">
              <a:buFont typeface="Arial" panose="020B0604020202020204" pitchFamily="34" charset="0"/>
              <a:buChar char="•"/>
            </a:pPr>
            <a:r>
              <a:rPr lang="en-US" dirty="0"/>
              <a:t>How many students have attended HOBY Ohio South since 1986?</a:t>
            </a:r>
          </a:p>
          <a:p>
            <a:pPr marL="1028700" lvl="1">
              <a:buFont typeface="Arial" panose="020B0604020202020204" pitchFamily="34" charset="0"/>
              <a:buChar char="•"/>
            </a:pPr>
            <a:r>
              <a:rPr lang="en-US" dirty="0"/>
              <a:t>4,783</a:t>
            </a:r>
          </a:p>
          <a:p>
            <a:pPr marL="1028700" lvl="1">
              <a:buFont typeface="Arial" panose="020B0604020202020204" pitchFamily="34" charset="0"/>
              <a:buChar char="•"/>
            </a:pPr>
            <a:endParaRPr lang="en-US" dirty="0"/>
          </a:p>
          <a:p>
            <a:pPr marL="285750" indent="-285750">
              <a:buFont typeface="Arial" panose="020B0604020202020204" pitchFamily="34" charset="0"/>
              <a:buChar char="•"/>
            </a:pPr>
            <a:r>
              <a:rPr lang="en-US" dirty="0"/>
              <a:t>How many service hours were completed by 2016 HOBY OHS alumni?</a:t>
            </a:r>
          </a:p>
          <a:p>
            <a:pPr marL="1028700" lvl="1">
              <a:buFont typeface="Arial" panose="020B0604020202020204" pitchFamily="34" charset="0"/>
              <a:buChar char="•"/>
            </a:pPr>
            <a:r>
              <a:rPr lang="en-US" dirty="0"/>
              <a:t>3,270</a:t>
            </a:r>
          </a:p>
          <a:p>
            <a:pPr marL="1028700" lvl="1">
              <a:buFont typeface="Arial" panose="020B0604020202020204" pitchFamily="34" charset="0"/>
              <a:buChar char="•"/>
            </a:pPr>
            <a:r>
              <a:rPr lang="en-US" dirty="0"/>
              <a:t>Equal to 1.5 years of FT 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many service hours have been completed by HOBY OHS alumni since 1999?</a:t>
            </a:r>
          </a:p>
          <a:p>
            <a:pPr marL="1028700" lvl="1">
              <a:buFont typeface="Arial" panose="020B0604020202020204" pitchFamily="34" charset="0"/>
              <a:buChar char="•"/>
            </a:pPr>
            <a:r>
              <a:rPr lang="en-US" dirty="0"/>
              <a:t>100,555</a:t>
            </a:r>
          </a:p>
          <a:p>
            <a:pPr marL="1028700" lvl="1">
              <a:buFont typeface="Arial" panose="020B0604020202020204" pitchFamily="34" charset="0"/>
              <a:buChar char="•"/>
            </a:pPr>
            <a:r>
              <a:rPr lang="en-US" dirty="0"/>
              <a:t>Equal to 48 years of FT service</a:t>
            </a:r>
          </a:p>
          <a:p>
            <a:pPr marL="285750" indent="-285750">
              <a:buFont typeface="Arial" panose="020B0604020202020204" pitchFamily="34" charset="0"/>
              <a:buChar char="•"/>
            </a:pPr>
            <a:endParaRPr lang="en-US" dirty="0"/>
          </a:p>
          <a:p>
            <a:pPr marL="1428750" lvl="2">
              <a:buFont typeface="Arial" panose="020B0604020202020204" pitchFamily="34" charset="0"/>
              <a:buChar char="•"/>
            </a:pPr>
            <a:endParaRPr lang="en-US" dirty="0"/>
          </a:p>
          <a:p>
            <a:pPr marL="1428750" lvl="2">
              <a:buFont typeface="Arial" panose="020B0604020202020204" pitchFamily="34" charset="0"/>
              <a:buChar char="•"/>
            </a:pPr>
            <a:endParaRPr lang="en-US" dirty="0"/>
          </a:p>
          <a:p>
            <a:pPr marL="1428750" lvl="2">
              <a:buFont typeface="Arial" panose="020B0604020202020204" pitchFamily="34" charset="0"/>
              <a:buChar char="•"/>
            </a:pPr>
            <a:endParaRPr lang="en-US" dirty="0"/>
          </a:p>
          <a:p>
            <a:pPr marL="1028700" lvl="1">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35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How You Can Help</a:t>
            </a:r>
          </a:p>
        </p:txBody>
      </p:sp>
    </p:spTree>
    <p:extLst>
      <p:ext uri="{BB962C8B-B14F-4D97-AF65-F5344CB8AC3E}">
        <p14:creationId xmlns:p14="http://schemas.microsoft.com/office/powerpoint/2010/main" val="401304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4"/>
            <a:ext cx="8229600" cy="586753"/>
          </a:xfrm>
        </p:spPr>
        <p:txBody>
          <a:bodyPr/>
          <a:lstStyle/>
          <a:p>
            <a:r>
              <a:rPr lang="en-US" dirty="0"/>
              <a:t>Sponsor a Student</a:t>
            </a:r>
          </a:p>
        </p:txBody>
      </p:sp>
      <p:sp>
        <p:nvSpPr>
          <p:cNvPr id="3" name="Content Placeholder 2"/>
          <p:cNvSpPr>
            <a:spLocks noGrp="1"/>
          </p:cNvSpPr>
          <p:nvPr>
            <p:ph idx="1"/>
          </p:nvPr>
        </p:nvSpPr>
        <p:spPr>
          <a:xfrm>
            <a:off x="266007" y="1180406"/>
            <a:ext cx="5270269" cy="5218629"/>
          </a:xfrm>
        </p:spPr>
        <p:txBody>
          <a:bodyPr>
            <a:normAutofit/>
          </a:bodyPr>
          <a:lstStyle/>
          <a:p>
            <a:pPr marL="285750" indent="-285750">
              <a:buFont typeface="Wingdings" panose="05000000000000000000" pitchFamily="2" charset="2"/>
              <a:buChar char="q"/>
            </a:pPr>
            <a:r>
              <a:rPr lang="en-US" sz="2000" dirty="0"/>
              <a:t>Do the local High Schools surrounding your chapter participate in HOBY? </a:t>
            </a:r>
          </a:p>
          <a:p>
            <a:pPr marL="285750" indent="-285750">
              <a:buFont typeface="Wingdings" panose="05000000000000000000" pitchFamily="2" charset="2"/>
              <a:buChar char="q"/>
            </a:pPr>
            <a:r>
              <a:rPr lang="en-US" sz="2000" dirty="0"/>
              <a:t>Does your High School Alma Mater participate in HOBY? </a:t>
            </a:r>
          </a:p>
          <a:p>
            <a:pPr marL="285750" indent="-285750">
              <a:buFont typeface="Wingdings" panose="05000000000000000000" pitchFamily="2" charset="2"/>
              <a:buChar char="q"/>
            </a:pPr>
            <a:r>
              <a:rPr lang="en-US" sz="2000" dirty="0"/>
              <a:t>Know of a low income area school that could use some support?</a:t>
            </a:r>
          </a:p>
          <a:p>
            <a:pPr marL="285750" indent="-285750">
              <a:buFont typeface="Wingdings" panose="05000000000000000000" pitchFamily="2" charset="2"/>
              <a:buChar char="q"/>
            </a:pPr>
            <a:r>
              <a:rPr lang="en-US" sz="2000" dirty="0"/>
              <a:t>Let’s find out if these schools send a student to HOBY and if not, your organization can sponsor a student(s).  Ask your HOBY Contact to look it up!</a:t>
            </a:r>
          </a:p>
          <a:p>
            <a:pPr marL="285750" indent="-285750">
              <a:buFont typeface="Wingdings" panose="05000000000000000000" pitchFamily="2" charset="2"/>
              <a:buChar char="q"/>
            </a:pPr>
            <a:r>
              <a:rPr lang="en-US" sz="2000" dirty="0"/>
              <a:t>Know a specific student (sibling, cousin, friend) who would benefit from a HOBY Program? Let’s get them registered!</a:t>
            </a:r>
          </a:p>
          <a:p>
            <a:endParaRPr lang="en-US" sz="2000" dirty="0"/>
          </a:p>
          <a:p>
            <a:endParaRPr lang="en-US" sz="2000" dirty="0"/>
          </a:p>
          <a:p>
            <a:endParaRPr lang="en-US" sz="2000" dirty="0"/>
          </a:p>
          <a:p>
            <a:endParaRPr lang="en-US" sz="2000"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276" y="1180406"/>
            <a:ext cx="3096284" cy="439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95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139"/>
            <a:ext cx="8229600" cy="586753"/>
          </a:xfrm>
        </p:spPr>
        <p:txBody>
          <a:bodyPr/>
          <a:lstStyle/>
          <a:p>
            <a:r>
              <a:rPr lang="en-US" dirty="0"/>
              <a:t>Sponsor a Student (cont.)</a:t>
            </a:r>
          </a:p>
        </p:txBody>
      </p:sp>
      <p:sp>
        <p:nvSpPr>
          <p:cNvPr id="3" name="Content Placeholder 2"/>
          <p:cNvSpPr>
            <a:spLocks noGrp="1"/>
          </p:cNvSpPr>
          <p:nvPr>
            <p:ph idx="1"/>
          </p:nvPr>
        </p:nvSpPr>
        <p:spPr>
          <a:xfrm>
            <a:off x="290950" y="971892"/>
            <a:ext cx="8686800" cy="5610019"/>
          </a:xfrm>
        </p:spPr>
        <p:txBody>
          <a:bodyPr>
            <a:noAutofit/>
          </a:bodyPr>
          <a:lstStyle/>
          <a:p>
            <a:r>
              <a:rPr lang="en-US" sz="2000" dirty="0"/>
              <a:t>Amounts to sponsor a student to attend a HOBY program:</a:t>
            </a:r>
          </a:p>
          <a:p>
            <a:endParaRPr lang="en-US" sz="2000" dirty="0"/>
          </a:p>
          <a:p>
            <a:pPr marL="285750" indent="-285750">
              <a:buFont typeface="Wingdings" panose="05000000000000000000" pitchFamily="2" charset="2"/>
              <a:buChar char="Ø"/>
            </a:pPr>
            <a:r>
              <a:rPr lang="en-US" sz="2000" dirty="0"/>
              <a:t> Leadership Seminar (LS) cost per student = $395</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Leadership Seminar subsidized cost = $225</a:t>
            </a:r>
          </a:p>
          <a:p>
            <a:pPr lvl="1" indent="0">
              <a:buNone/>
            </a:pPr>
            <a:r>
              <a:rPr lang="en-US" sz="2000" dirty="0"/>
              <a:t>*HOBY volunteers fundraise to offer a reduced cost to one student from every high school in our area. This is to try to make HOBY accessible to as many students and communities as possible.</a:t>
            </a:r>
          </a:p>
          <a:p>
            <a:pPr marL="285750" indent="-285750">
              <a:buFont typeface="Wingdings" panose="05000000000000000000" pitchFamily="2" charset="2"/>
              <a:buChar char="Ø"/>
            </a:pPr>
            <a:endParaRPr lang="en-US" sz="2000" dirty="0"/>
          </a:p>
          <a:p>
            <a:r>
              <a:rPr lang="en-US" sz="2000" dirty="0">
                <a:solidFill>
                  <a:srgbClr val="15A2DC"/>
                </a:solidFill>
              </a:rPr>
              <a:t>### </a:t>
            </a:r>
            <a:r>
              <a:rPr lang="en-US" sz="2000" dirty="0"/>
              <a:t>Students Representing</a:t>
            </a:r>
            <a:r>
              <a:rPr lang="en-US" sz="2000" dirty="0">
                <a:solidFill>
                  <a:srgbClr val="15A2DC"/>
                </a:solidFill>
              </a:rPr>
              <a:t> ### </a:t>
            </a:r>
            <a:r>
              <a:rPr lang="en-US" sz="2000" dirty="0"/>
              <a:t>Ohio High Schools are registered today</a:t>
            </a:r>
          </a:p>
          <a:p>
            <a:endParaRPr lang="en-US" sz="2000" dirty="0"/>
          </a:p>
          <a:p>
            <a:r>
              <a:rPr lang="en-US" sz="2000" dirty="0">
                <a:solidFill>
                  <a:srgbClr val="15A2DC"/>
                </a:solidFill>
              </a:rPr>
              <a:t>###</a:t>
            </a:r>
            <a:r>
              <a:rPr lang="en-US" sz="2000" dirty="0"/>
              <a:t> High Schools in region still not represented</a:t>
            </a:r>
          </a:p>
          <a:p>
            <a:endParaRPr lang="en-US" sz="2000" dirty="0"/>
          </a:p>
          <a:p>
            <a:endParaRPr lang="en-US" sz="2000"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14</a:t>
            </a:fld>
            <a:endParaRPr lang="en-US"/>
          </a:p>
        </p:txBody>
      </p:sp>
    </p:spTree>
    <p:extLst>
      <p:ext uri="{BB962C8B-B14F-4D97-AF65-F5344CB8AC3E}">
        <p14:creationId xmlns:p14="http://schemas.microsoft.com/office/powerpoint/2010/main" val="134917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Donate Gifts in Kind (GIK)</a:t>
            </a:r>
          </a:p>
        </p:txBody>
      </p:sp>
      <p:sp>
        <p:nvSpPr>
          <p:cNvPr id="3" name="Content Placeholder 2"/>
          <p:cNvSpPr>
            <a:spLocks noGrp="1"/>
          </p:cNvSpPr>
          <p:nvPr>
            <p:ph idx="1"/>
          </p:nvPr>
        </p:nvSpPr>
        <p:spPr/>
        <p:txBody>
          <a:bodyPr/>
          <a:lstStyle/>
          <a:p>
            <a:r>
              <a:rPr lang="en-US" sz="2400" dirty="0"/>
              <a:t>Seminars always need donations of products:</a:t>
            </a:r>
          </a:p>
          <a:p>
            <a:pPr marL="285750" indent="-285750">
              <a:buFont typeface="Arial" panose="020B0604020202020204" pitchFamily="34" charset="0"/>
              <a:buChar char="•"/>
            </a:pPr>
            <a:r>
              <a:rPr lang="en-US" sz="2400" dirty="0"/>
              <a:t>Office Supplies</a:t>
            </a:r>
          </a:p>
          <a:p>
            <a:pPr marL="285750" indent="-285750">
              <a:buFont typeface="Arial" panose="020B0604020202020204" pitchFamily="34" charset="0"/>
              <a:buChar char="•"/>
            </a:pPr>
            <a:r>
              <a:rPr lang="en-US" sz="2400" dirty="0"/>
              <a:t>Drinks and Snacks</a:t>
            </a:r>
          </a:p>
          <a:p>
            <a:pPr marL="285750" indent="-285750">
              <a:buFont typeface="Arial" panose="020B0604020202020204" pitchFamily="34" charset="0"/>
              <a:buChar char="•"/>
            </a:pPr>
            <a:r>
              <a:rPr lang="en-US" sz="2400" dirty="0"/>
              <a:t>Gift cards for Walmart, Target, Sam’s Club, etc.</a:t>
            </a:r>
          </a:p>
          <a:p>
            <a:pPr marL="285750" indent="-285750">
              <a:buFont typeface="Arial" panose="020B0604020202020204" pitchFamily="34" charset="0"/>
              <a:buChar char="•"/>
            </a:pPr>
            <a:r>
              <a:rPr lang="en-US" sz="2400" dirty="0"/>
              <a:t>Supply Wish List is Available</a:t>
            </a:r>
          </a:p>
          <a:p>
            <a:endParaRPr lang="en-US" dirty="0"/>
          </a:p>
          <a:p>
            <a:endParaRPr lang="en-US"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15</a:t>
            </a:fld>
            <a:endParaRPr lang="en-US"/>
          </a:p>
        </p:txBody>
      </p:sp>
      <p:pic>
        <p:nvPicPr>
          <p:cNvPr id="7176" name="Picture 8" descr="C:\Users\VIFerrenceRay\AppData\Local\Microsoft\Windows\INetCache\IE\RDVMT54D\fritol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00" y="4381500"/>
            <a:ext cx="2781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VIFerrenceRay\AppData\Local\Microsoft\Windows\INetCache\IE\WPOHN93U\tumblr_m4w8ntvsiW1qft7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600" y="3641044"/>
            <a:ext cx="2093162" cy="1480912"/>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VIFerrenceRay\AppData\Local\Microsoft\Windows\INetCache\IE\RDVMT54D\gc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940" y="3977542"/>
            <a:ext cx="2345969" cy="171192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VIFerrenceRay\AppData\Local\Microsoft\Windows\INetCache\IE\WPOHN93U\1-1232973916ijAM[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445" y="5121956"/>
            <a:ext cx="2058495" cy="1371794"/>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VIFerrenceRay\AppData\Local\Microsoft\Windows\INetCache\IE\J94EB5JO\FDA04K9FTTOTQW4.MEDIUM[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696" y="3708955"/>
            <a:ext cx="1320244" cy="132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95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for a Volunteer Role</a:t>
            </a:r>
          </a:p>
        </p:txBody>
      </p:sp>
      <p:sp>
        <p:nvSpPr>
          <p:cNvPr id="3" name="Content Placeholder 2"/>
          <p:cNvSpPr>
            <a:spLocks noGrp="1"/>
          </p:cNvSpPr>
          <p:nvPr>
            <p:ph idx="1"/>
          </p:nvPr>
        </p:nvSpPr>
        <p:spPr>
          <a:xfrm>
            <a:off x="457200" y="1154767"/>
            <a:ext cx="8229600" cy="5427144"/>
          </a:xfrm>
        </p:spPr>
        <p:txBody>
          <a:bodyPr>
            <a:normAutofit/>
          </a:bodyPr>
          <a:lstStyle/>
          <a:p>
            <a:r>
              <a:rPr lang="en-US" sz="2400" dirty="0"/>
              <a:t>There are many positions!  If you have a skill, talent, or just some time, we can use you!</a:t>
            </a:r>
          </a:p>
          <a:p>
            <a:endParaRPr lang="en-US" sz="2400" dirty="0"/>
          </a:p>
          <a:p>
            <a:r>
              <a:rPr lang="en-US" sz="2400" dirty="0"/>
              <a:t>See list of all volunteer descriptions: </a:t>
            </a:r>
            <a:r>
              <a:rPr lang="en-US" sz="2400" dirty="0">
                <a:hlinkClick r:id="rId3"/>
              </a:rPr>
              <a:t>https://reg.hoby.org/HOBYVolunteerApplication/VolAppPositionsDescriptions.aspx</a:t>
            </a:r>
            <a:endParaRPr lang="en-US" sz="2400" dirty="0"/>
          </a:p>
          <a:p>
            <a:endParaRPr lang="en-US" sz="2400" dirty="0"/>
          </a:p>
          <a:p>
            <a:r>
              <a:rPr lang="en-US" sz="2400" dirty="0"/>
              <a:t>Not sure what to apply for? Choose </a:t>
            </a:r>
            <a:r>
              <a:rPr lang="en-US" sz="2400" i="1" dirty="0"/>
              <a:t>“I don't know - please call me to discuss volunteer opportunities”.</a:t>
            </a:r>
          </a:p>
          <a:p>
            <a:endParaRPr lang="en-US" sz="2400" dirty="0"/>
          </a:p>
          <a:p>
            <a:r>
              <a:rPr lang="en-US" sz="2400" dirty="0"/>
              <a:t>Apply Here: </a:t>
            </a:r>
            <a:r>
              <a:rPr lang="en-US" sz="2400" dirty="0">
                <a:hlinkClick r:id="rId4"/>
              </a:rPr>
              <a:t>https://reg.hoby.org/HOBYVolunteerApplication/</a:t>
            </a:r>
            <a:r>
              <a:rPr lang="en-US" sz="2400" dirty="0"/>
              <a:t> - the application only takes 5 minutes!</a:t>
            </a:r>
          </a:p>
          <a:p>
            <a:endParaRPr lang="en-US"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16</a:t>
            </a:fld>
            <a:endParaRPr lang="en-US"/>
          </a:p>
        </p:txBody>
      </p:sp>
    </p:spTree>
    <p:extLst>
      <p:ext uri="{BB962C8B-B14F-4D97-AF65-F5344CB8AC3E}">
        <p14:creationId xmlns:p14="http://schemas.microsoft.com/office/powerpoint/2010/main" val="114359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Volunteer Opportunities</a:t>
            </a:r>
          </a:p>
        </p:txBody>
      </p:sp>
      <p:sp>
        <p:nvSpPr>
          <p:cNvPr id="3" name="Content Placeholder 2"/>
          <p:cNvSpPr>
            <a:spLocks noGrp="1"/>
          </p:cNvSpPr>
          <p:nvPr>
            <p:ph idx="1"/>
          </p:nvPr>
        </p:nvSpPr>
        <p:spPr>
          <a:xfrm>
            <a:off x="457200" y="1335157"/>
            <a:ext cx="8370916" cy="4525963"/>
          </a:xfrm>
        </p:spPr>
        <p:txBody>
          <a:bodyPr/>
          <a:lstStyle/>
          <a:p>
            <a:r>
              <a:rPr lang="en-US" sz="1800" b="1" dirty="0"/>
              <a:t>Seminar Planning Committees – any age:</a:t>
            </a:r>
          </a:p>
          <a:p>
            <a:pPr marL="285750" indent="-285750">
              <a:buFont typeface="Wingdings" panose="05000000000000000000" pitchFamily="2" charset="2"/>
              <a:buChar char="v"/>
            </a:pPr>
            <a:r>
              <a:rPr lang="en-US" sz="1800" b="1" i="1" dirty="0"/>
              <a:t>Recruitment</a:t>
            </a:r>
            <a:r>
              <a:rPr lang="en-US" sz="1800" dirty="0"/>
              <a:t> – serve on a team to get students registered to attend the seminar.</a:t>
            </a:r>
          </a:p>
          <a:p>
            <a:pPr marL="285750" indent="-285750">
              <a:buFont typeface="Wingdings" panose="05000000000000000000" pitchFamily="2" charset="2"/>
              <a:buChar char="v"/>
            </a:pPr>
            <a:r>
              <a:rPr lang="en-US" sz="1800" b="1" i="1" dirty="0"/>
              <a:t>Operations</a:t>
            </a:r>
            <a:r>
              <a:rPr lang="en-US" sz="1800" dirty="0"/>
              <a:t> – serve on a team to ensure smooth logistics during the seminar.</a:t>
            </a:r>
          </a:p>
          <a:p>
            <a:pPr marL="285750" indent="-285750">
              <a:buFont typeface="Wingdings" panose="05000000000000000000" pitchFamily="2" charset="2"/>
              <a:buChar char="v"/>
            </a:pPr>
            <a:r>
              <a:rPr lang="en-US" sz="1800" b="1" i="1" dirty="0"/>
              <a:t>Program</a:t>
            </a:r>
            <a:r>
              <a:rPr lang="en-US" sz="1800" dirty="0"/>
              <a:t> – serve on a team to organize and conduct the seminar event  schedule.</a:t>
            </a:r>
          </a:p>
          <a:p>
            <a:pPr marL="285750" indent="-285750">
              <a:buFont typeface="Wingdings" panose="05000000000000000000" pitchFamily="2" charset="2"/>
              <a:buChar char="v"/>
            </a:pPr>
            <a:r>
              <a:rPr lang="en-US" sz="1800" b="1" i="1" dirty="0"/>
              <a:t>Finance</a:t>
            </a:r>
            <a:r>
              <a:rPr lang="en-US" sz="1800" dirty="0"/>
              <a:t> – serve on a team to fundraise and gather products and supplies needed.</a:t>
            </a:r>
          </a:p>
          <a:p>
            <a:endParaRPr lang="en-US" dirty="0"/>
          </a:p>
          <a:p>
            <a:endParaRPr lang="en-US"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17</a:t>
            </a:fld>
            <a:endParaRPr lang="en-US"/>
          </a:p>
        </p:txBody>
      </p:sp>
      <p:pic>
        <p:nvPicPr>
          <p:cNvPr id="4098" name="Picture 2" descr="C:\Users\VIFerrenceRay\AppData\Local\Microsoft\Windows\INetCache\IE\J94EB5JO\te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580" y="3656072"/>
            <a:ext cx="3642620" cy="262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7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Hold a Community Leadership Workshop (</a:t>
            </a:r>
            <a:r>
              <a:rPr lang="en-US" dirty="0" err="1"/>
              <a:t>CLeW</a:t>
            </a:r>
            <a:r>
              <a:rPr lang="en-US" dirty="0"/>
              <a:t>)</a:t>
            </a:r>
          </a:p>
        </p:txBody>
      </p:sp>
      <p:sp>
        <p:nvSpPr>
          <p:cNvPr id="3" name="Content Placeholder 2"/>
          <p:cNvSpPr>
            <a:spLocks noGrp="1"/>
          </p:cNvSpPr>
          <p:nvPr>
            <p:ph idx="1"/>
          </p:nvPr>
        </p:nvSpPr>
        <p:spPr>
          <a:xfrm>
            <a:off x="457200" y="1335157"/>
            <a:ext cx="4826530" cy="5115519"/>
          </a:xfrm>
        </p:spPr>
        <p:txBody>
          <a:bodyPr>
            <a:normAutofit/>
          </a:bodyPr>
          <a:lstStyle/>
          <a:p>
            <a:r>
              <a:rPr lang="en-US" sz="2400" dirty="0"/>
              <a:t>Work with your HOBY site to do a </a:t>
            </a:r>
            <a:r>
              <a:rPr lang="en-US" sz="2400" dirty="0" err="1"/>
              <a:t>CLeW</a:t>
            </a:r>
            <a:r>
              <a:rPr lang="en-US" sz="2400" dirty="0"/>
              <a:t> for HS Freshmen</a:t>
            </a:r>
          </a:p>
          <a:p>
            <a:pPr marL="342900" indent="-342900">
              <a:buFont typeface="Wingdings" panose="05000000000000000000" pitchFamily="2" charset="2"/>
              <a:buChar char="§"/>
            </a:pPr>
            <a:r>
              <a:rPr lang="en-US" sz="2400" dirty="0"/>
              <a:t>1 day leadership training program</a:t>
            </a:r>
          </a:p>
          <a:p>
            <a:pPr marL="342900" indent="-342900">
              <a:buFont typeface="Wingdings" panose="05000000000000000000" pitchFamily="2" charset="2"/>
              <a:buChar char="§"/>
            </a:pPr>
            <a:r>
              <a:rPr lang="en-US" sz="2400" dirty="0"/>
              <a:t>host on campus </a:t>
            </a:r>
          </a:p>
          <a:p>
            <a:pPr marL="342900" indent="-342900">
              <a:buFont typeface="Wingdings" panose="05000000000000000000" pitchFamily="2" charset="2"/>
              <a:buChar char="§"/>
            </a:pPr>
            <a:r>
              <a:rPr lang="en-US" sz="2400" dirty="0"/>
              <a:t>&lt; $500 needed to hold a </a:t>
            </a:r>
            <a:r>
              <a:rPr lang="en-US" sz="2400" dirty="0" err="1"/>
              <a:t>CLeW</a:t>
            </a:r>
            <a:endParaRPr lang="en-US" sz="2400" dirty="0"/>
          </a:p>
          <a:p>
            <a:pPr marL="342900" indent="-342900">
              <a:buFont typeface="Wingdings" panose="05000000000000000000" pitchFamily="2" charset="2"/>
              <a:buChar char="§"/>
            </a:pPr>
            <a:r>
              <a:rPr lang="en-US" sz="2400" dirty="0"/>
              <a:t>8 weeks of planning time</a:t>
            </a:r>
          </a:p>
          <a:p>
            <a:pPr marL="342900" indent="-342900">
              <a:buFont typeface="Wingdings" panose="05000000000000000000" pitchFamily="2" charset="2"/>
              <a:buChar char="§"/>
            </a:pPr>
            <a:r>
              <a:rPr lang="en-US" sz="2400" dirty="0"/>
              <a:t>Resources available from HOBY</a:t>
            </a:r>
          </a:p>
          <a:p>
            <a:endParaRPr lang="en-US" dirty="0"/>
          </a:p>
          <a:p>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18</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730" y="2399186"/>
            <a:ext cx="3403070" cy="242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9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Fundraising</a:t>
            </a:r>
          </a:p>
        </p:txBody>
      </p:sp>
      <p:sp>
        <p:nvSpPr>
          <p:cNvPr id="3" name="Content Placeholder 2"/>
          <p:cNvSpPr>
            <a:spLocks noGrp="1"/>
          </p:cNvSpPr>
          <p:nvPr>
            <p:ph idx="1"/>
          </p:nvPr>
        </p:nvSpPr>
        <p:spPr/>
        <p:txBody>
          <a:bodyPr/>
          <a:lstStyle/>
          <a:p>
            <a:r>
              <a:rPr lang="en-US" sz="2400" dirty="0"/>
              <a:t>You can always do a general fundraiser of your choosing to benefit the HOBY program closest to your chapter!</a:t>
            </a:r>
          </a:p>
          <a:p>
            <a:endParaRPr lang="en-US" sz="2400" dirty="0"/>
          </a:p>
          <a:p>
            <a:r>
              <a:rPr lang="en-US" sz="2400" dirty="0"/>
              <a:t>Contact us to learn more! </a:t>
            </a:r>
          </a:p>
          <a:p>
            <a:endParaRPr lang="en-US" dirty="0"/>
          </a:p>
        </p:txBody>
      </p:sp>
      <p:sp>
        <p:nvSpPr>
          <p:cNvPr id="6" name="Slide Number Placeholder 5"/>
          <p:cNvSpPr>
            <a:spLocks noGrp="1"/>
          </p:cNvSpPr>
          <p:nvPr>
            <p:ph type="sldNum" sz="quarter" idx="12"/>
          </p:nvPr>
        </p:nvSpPr>
        <p:spPr/>
        <p:txBody>
          <a:bodyPr/>
          <a:lstStyle/>
          <a:p>
            <a:fld id="{DFF9F0DF-3AE1-F540-B069-E8D5402072E1}" type="slidenum">
              <a:rPr lang="en-US" smtClean="0"/>
              <a:pPr/>
              <a:t>19</a:t>
            </a:fld>
            <a:endParaRPr lang="en-US"/>
          </a:p>
        </p:txBody>
      </p:sp>
      <p:pic>
        <p:nvPicPr>
          <p:cNvPr id="9218" name="Picture 2" descr="C:\Users\VIFerrenceRay\AppData\Local\Microsoft\Windows\INetCache\IE\OIJ0X7OJ\Money%20Business%20clipart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870286"/>
            <a:ext cx="2980286" cy="24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1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335157"/>
            <a:ext cx="8229600" cy="4716508"/>
          </a:xfrm>
        </p:spPr>
        <p:txBody>
          <a:bodyPr>
            <a:normAutofit/>
          </a:bodyPr>
          <a:lstStyle/>
          <a:p>
            <a:pPr marL="285750" indent="-285750">
              <a:buFont typeface="Arial" panose="020B0604020202020204" pitchFamily="34" charset="0"/>
              <a:buChar char="•"/>
            </a:pPr>
            <a:r>
              <a:rPr lang="en-US" sz="2800" dirty="0"/>
              <a:t>HOBY Video</a:t>
            </a:r>
          </a:p>
          <a:p>
            <a:pPr marL="285750" indent="-285750">
              <a:buFont typeface="Arial" panose="020B0604020202020204" pitchFamily="34" charset="0"/>
              <a:buChar char="•"/>
            </a:pPr>
            <a:r>
              <a:rPr lang="en-US" sz="2800" dirty="0"/>
              <a:t>HOBY Basics</a:t>
            </a:r>
          </a:p>
          <a:p>
            <a:pPr marL="285750" indent="-285750">
              <a:buFont typeface="Arial" panose="020B0604020202020204" pitchFamily="34" charset="0"/>
              <a:buChar char="•"/>
            </a:pPr>
            <a:r>
              <a:rPr lang="en-US" sz="2800" dirty="0"/>
              <a:t>HOBY Ohio South</a:t>
            </a:r>
          </a:p>
          <a:p>
            <a:pPr marL="285750" indent="-285750">
              <a:buFont typeface="Arial" panose="020B0604020202020204" pitchFamily="34" charset="0"/>
              <a:buChar char="•"/>
            </a:pPr>
            <a:r>
              <a:rPr lang="en-US" sz="2800" dirty="0"/>
              <a:t>How You Can Help</a:t>
            </a:r>
          </a:p>
          <a:p>
            <a:pPr marL="285750" indent="-285750">
              <a:buFont typeface="Arial" panose="020B0604020202020204" pitchFamily="34" charset="0"/>
              <a:buChar char="•"/>
            </a:pPr>
            <a:r>
              <a:rPr lang="en-US" sz="2800" dirty="0"/>
              <a:t>Questions</a:t>
            </a:r>
          </a:p>
        </p:txBody>
      </p:sp>
      <p:sp>
        <p:nvSpPr>
          <p:cNvPr id="6" name="Slide Number Placeholder 5"/>
          <p:cNvSpPr>
            <a:spLocks noGrp="1"/>
          </p:cNvSpPr>
          <p:nvPr>
            <p:ph type="sldNum" sz="quarter" idx="12"/>
          </p:nvPr>
        </p:nvSpPr>
        <p:spPr/>
        <p:txBody>
          <a:bodyPr/>
          <a:lstStyle/>
          <a:p>
            <a:fld id="{DFF9F0DF-3AE1-F540-B069-E8D5402072E1}" type="slidenum">
              <a:rPr lang="en-US" smtClean="0"/>
              <a:pPr/>
              <a:t>2</a:t>
            </a:fld>
            <a:endParaRPr lang="en-US"/>
          </a:p>
        </p:txBody>
      </p:sp>
    </p:spTree>
    <p:extLst>
      <p:ext uri="{BB962C8B-B14F-4D97-AF65-F5344CB8AC3E}">
        <p14:creationId xmlns:p14="http://schemas.microsoft.com/office/powerpoint/2010/main" val="314273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F9F0DF-3AE1-F540-B069-E8D5402072E1}" type="slidenum">
              <a:rPr lang="en-US" smtClean="0"/>
              <a:pPr/>
              <a:t>20</a:t>
            </a:fld>
            <a:endParaRPr lang="en-US"/>
          </a:p>
        </p:txBody>
      </p:sp>
      <p:pic>
        <p:nvPicPr>
          <p:cNvPr id="1026" name="Picture 2" descr="C:\Users\VIFerrenceRay\AppData\Local\Microsoft\Windows\INetCache\IE\HC7U13AU\1390060157[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8412" y="1170950"/>
            <a:ext cx="2183058" cy="21830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68166" y="3597001"/>
            <a:ext cx="1723549"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Q&amp;A</a:t>
            </a:r>
          </a:p>
        </p:txBody>
      </p:sp>
      <p:sp>
        <p:nvSpPr>
          <p:cNvPr id="3" name="TextBox 2"/>
          <p:cNvSpPr txBox="1"/>
          <p:nvPr/>
        </p:nvSpPr>
        <p:spPr>
          <a:xfrm>
            <a:off x="1064027" y="4763324"/>
            <a:ext cx="7331826" cy="830997"/>
          </a:xfrm>
          <a:prstGeom prst="rect">
            <a:avLst/>
          </a:prstGeom>
          <a:noFill/>
        </p:spPr>
        <p:txBody>
          <a:bodyPr wrap="square" rtlCol="0">
            <a:spAutoFit/>
          </a:bodyPr>
          <a:lstStyle/>
          <a:p>
            <a:pPr algn="ctr"/>
            <a:r>
              <a:rPr lang="en-US" sz="2400" dirty="0">
                <a:solidFill>
                  <a:srgbClr val="15A2DC"/>
                </a:solidFill>
              </a:rPr>
              <a:t>Name, Title</a:t>
            </a:r>
          </a:p>
          <a:p>
            <a:pPr algn="ctr"/>
            <a:r>
              <a:rPr lang="en-US" sz="2400" dirty="0">
                <a:solidFill>
                  <a:srgbClr val="15A2DC"/>
                </a:solidFill>
              </a:rPr>
              <a:t>chair@hobyohiosouth.org 740-500-HOBY</a:t>
            </a:r>
          </a:p>
        </p:txBody>
      </p:sp>
    </p:spTree>
    <p:extLst>
      <p:ext uri="{BB962C8B-B14F-4D97-AF65-F5344CB8AC3E}">
        <p14:creationId xmlns:p14="http://schemas.microsoft.com/office/powerpoint/2010/main" val="418384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My HOBY Story</a:t>
            </a:r>
          </a:p>
        </p:txBody>
      </p:sp>
    </p:spTree>
    <p:extLst>
      <p:ext uri="{BB962C8B-B14F-4D97-AF65-F5344CB8AC3E}">
        <p14:creationId xmlns:p14="http://schemas.microsoft.com/office/powerpoint/2010/main" val="379517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HOBY Video </a:t>
            </a:r>
            <a:br>
              <a:rPr lang="en-US" dirty="0"/>
            </a:br>
            <a:r>
              <a:rPr lang="en-US" dirty="0"/>
              <a:t>and Basics</a:t>
            </a:r>
          </a:p>
        </p:txBody>
      </p:sp>
    </p:spTree>
    <p:extLst>
      <p:ext uri="{BB962C8B-B14F-4D97-AF65-F5344CB8AC3E}">
        <p14:creationId xmlns:p14="http://schemas.microsoft.com/office/powerpoint/2010/main" val="50654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HOBY: Inspiring Change, Changing Lives</a:t>
            </a:r>
          </a:p>
        </p:txBody>
      </p:sp>
      <p:sp>
        <p:nvSpPr>
          <p:cNvPr id="3" name="Content Placeholder 2"/>
          <p:cNvSpPr>
            <a:spLocks noGrp="1"/>
          </p:cNvSpPr>
          <p:nvPr>
            <p:ph idx="1"/>
          </p:nvPr>
        </p:nvSpPr>
        <p:spPr/>
        <p:txBody>
          <a:bodyPr>
            <a:normAutofit/>
          </a:bodyPr>
          <a:lstStyle/>
          <a:p>
            <a:pPr algn="ctr"/>
            <a:endParaRPr lang="en-US" sz="3600" dirty="0"/>
          </a:p>
          <a:p>
            <a:pPr algn="ctr"/>
            <a:r>
              <a:rPr lang="en-US" sz="3600" dirty="0"/>
              <a:t>Channel:</a:t>
            </a:r>
          </a:p>
          <a:p>
            <a:pPr algn="ctr"/>
            <a:r>
              <a:rPr lang="en-US" sz="3600" dirty="0">
                <a:hlinkClick r:id="rId3"/>
              </a:rPr>
              <a:t>https://www.youtube.com/user/hoby</a:t>
            </a:r>
            <a:r>
              <a:rPr lang="en-US" sz="3600" dirty="0"/>
              <a:t> </a:t>
            </a:r>
          </a:p>
          <a:p>
            <a:pPr algn="ctr"/>
            <a:endParaRPr lang="en-US" sz="3600" dirty="0"/>
          </a:p>
          <a:p>
            <a:pPr algn="ctr"/>
            <a:r>
              <a:rPr lang="en-US" sz="3600" dirty="0"/>
              <a:t>Video:</a:t>
            </a:r>
          </a:p>
          <a:p>
            <a:pPr algn="ctr"/>
            <a:r>
              <a:rPr lang="en-US" sz="2800" dirty="0">
                <a:hlinkClick r:id="rId4"/>
              </a:rPr>
              <a:t>https://www.youtube.com/watch?v=YkFt5Wow-fE</a:t>
            </a:r>
            <a:r>
              <a:rPr lang="en-US" sz="2800" dirty="0"/>
              <a:t> </a:t>
            </a:r>
          </a:p>
        </p:txBody>
      </p:sp>
      <p:sp>
        <p:nvSpPr>
          <p:cNvPr id="6" name="Slide Number Placeholder 5"/>
          <p:cNvSpPr>
            <a:spLocks noGrp="1"/>
          </p:cNvSpPr>
          <p:nvPr>
            <p:ph type="sldNum" sz="quarter" idx="12"/>
          </p:nvPr>
        </p:nvSpPr>
        <p:spPr/>
        <p:txBody>
          <a:bodyPr/>
          <a:lstStyle/>
          <a:p>
            <a:fld id="{DFF9F0DF-3AE1-F540-B069-E8D5402072E1}" type="slidenum">
              <a:rPr lang="en-US" smtClean="0"/>
              <a:pPr/>
              <a:t>5</a:t>
            </a:fld>
            <a:endParaRPr lang="en-US"/>
          </a:p>
        </p:txBody>
      </p:sp>
    </p:spTree>
    <p:extLst>
      <p:ext uri="{BB962C8B-B14F-4D97-AF65-F5344CB8AC3E}">
        <p14:creationId xmlns:p14="http://schemas.microsoft.com/office/powerpoint/2010/main" val="403633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HOBY Basics</a:t>
            </a:r>
          </a:p>
        </p:txBody>
      </p:sp>
      <p:sp>
        <p:nvSpPr>
          <p:cNvPr id="3" name="Content Placeholder 2"/>
          <p:cNvSpPr>
            <a:spLocks noGrp="1"/>
          </p:cNvSpPr>
          <p:nvPr>
            <p:ph idx="1"/>
          </p:nvPr>
        </p:nvSpPr>
        <p:spPr>
          <a:xfrm>
            <a:off x="457200" y="1221267"/>
            <a:ext cx="8229600" cy="5295909"/>
          </a:xfrm>
        </p:spPr>
        <p:txBody>
          <a:bodyPr>
            <a:normAutofit lnSpcReduction="10000"/>
          </a:bodyPr>
          <a:lstStyle/>
          <a:p>
            <a:r>
              <a:rPr lang="en-US" sz="2400" dirty="0"/>
              <a:t>HOBY is an “apolitical, all-inclusive professional youth leadership organization.”</a:t>
            </a:r>
          </a:p>
          <a:p>
            <a:pPr>
              <a:buFont typeface="Arial"/>
              <a:buChar char="•"/>
            </a:pPr>
            <a:endParaRPr lang="en-US" sz="2400" dirty="0"/>
          </a:p>
          <a:p>
            <a:r>
              <a:rPr lang="en-US" sz="2400" dirty="0"/>
              <a:t>Vision: To motivate and empower individuals to make a positive difference within our global society, through understanding and action, based on effective and compassionate leadership. </a:t>
            </a:r>
          </a:p>
          <a:p>
            <a:endParaRPr lang="en-US" sz="2400" dirty="0"/>
          </a:p>
          <a:p>
            <a:r>
              <a:rPr lang="en-US" sz="2400" dirty="0"/>
              <a:t>Mission: To inspire and develop our global community of youth and volunteers to a life dedicated to leadership, service and innovation. </a:t>
            </a:r>
          </a:p>
          <a:p>
            <a:endParaRPr lang="en-US" sz="2400" dirty="0"/>
          </a:p>
          <a:p>
            <a:r>
              <a:rPr lang="en-US" sz="2400" dirty="0"/>
              <a:t>Core Values: Volunteerism, Integrity, Excellence, Diversity, Community Partnership</a:t>
            </a:r>
          </a:p>
        </p:txBody>
      </p:sp>
      <p:sp>
        <p:nvSpPr>
          <p:cNvPr id="6" name="Slide Number Placeholder 5"/>
          <p:cNvSpPr>
            <a:spLocks noGrp="1"/>
          </p:cNvSpPr>
          <p:nvPr>
            <p:ph type="sldNum" sz="quarter" idx="12"/>
          </p:nvPr>
        </p:nvSpPr>
        <p:spPr/>
        <p:txBody>
          <a:bodyPr/>
          <a:lstStyle/>
          <a:p>
            <a:fld id="{DFF9F0DF-3AE1-F540-B069-E8D5402072E1}" type="slidenum">
              <a:rPr lang="en-US" smtClean="0"/>
              <a:pPr/>
              <a:t>6</a:t>
            </a:fld>
            <a:endParaRPr lang="en-US"/>
          </a:p>
        </p:txBody>
      </p:sp>
    </p:spTree>
    <p:extLst>
      <p:ext uri="{BB962C8B-B14F-4D97-AF65-F5344CB8AC3E}">
        <p14:creationId xmlns:p14="http://schemas.microsoft.com/office/powerpoint/2010/main" val="18359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HOBY Ohio South</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681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HOBY Programs</a:t>
            </a:r>
          </a:p>
        </p:txBody>
      </p:sp>
      <p:sp>
        <p:nvSpPr>
          <p:cNvPr id="6" name="Slide Number Placeholder 5"/>
          <p:cNvSpPr>
            <a:spLocks noGrp="1"/>
          </p:cNvSpPr>
          <p:nvPr>
            <p:ph type="sldNum" sz="quarter" idx="12"/>
          </p:nvPr>
        </p:nvSpPr>
        <p:spPr/>
        <p:txBody>
          <a:bodyPr/>
          <a:lstStyle/>
          <a:p>
            <a:fld id="{DFF9F0DF-3AE1-F540-B069-E8D5402072E1}" type="slidenum">
              <a:rPr lang="en-US" smtClean="0"/>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6" y="928867"/>
            <a:ext cx="4587632" cy="482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200" y="1335157"/>
            <a:ext cx="3124200" cy="4525963"/>
          </a:xfrm>
        </p:spPr>
        <p:txBody>
          <a:bodyPr/>
          <a:lstStyle/>
          <a:p>
            <a:r>
              <a:rPr lang="en-US" dirty="0"/>
              <a:t>HOBY Ohio South</a:t>
            </a:r>
          </a:p>
          <a:p>
            <a:endParaRPr lang="en-US" dirty="0"/>
          </a:p>
          <a:p>
            <a:r>
              <a:rPr lang="en-US" dirty="0"/>
              <a:t>Leadership Seminar</a:t>
            </a:r>
          </a:p>
          <a:p>
            <a:r>
              <a:rPr lang="en-US" dirty="0"/>
              <a:t>June 8-11, 2017</a:t>
            </a:r>
          </a:p>
          <a:p>
            <a:r>
              <a:rPr lang="en-US" dirty="0"/>
              <a:t>Marietta College</a:t>
            </a:r>
          </a:p>
          <a:p>
            <a:endParaRPr lang="en-US" dirty="0"/>
          </a:p>
          <a:p>
            <a:r>
              <a:rPr lang="en-US" dirty="0"/>
              <a:t>CLEW</a:t>
            </a:r>
          </a:p>
          <a:p>
            <a:r>
              <a:rPr lang="en-US" dirty="0"/>
              <a:t>(Community Leadership Education Workshop)</a:t>
            </a:r>
          </a:p>
          <a:p>
            <a:r>
              <a:rPr lang="en-US" dirty="0"/>
              <a:t>May 13, 2017</a:t>
            </a:r>
          </a:p>
          <a:p>
            <a:r>
              <a:rPr lang="en-US" dirty="0"/>
              <a:t>Groveport Madison HS</a:t>
            </a:r>
          </a:p>
          <a:p>
            <a:endParaRPr lang="en-US" dirty="0"/>
          </a:p>
        </p:txBody>
      </p:sp>
    </p:spTree>
    <p:extLst>
      <p:ext uri="{BB962C8B-B14F-4D97-AF65-F5344CB8AC3E}">
        <p14:creationId xmlns:p14="http://schemas.microsoft.com/office/powerpoint/2010/main" val="225433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HOBY OHS Fast Facts</a:t>
            </a:r>
          </a:p>
        </p:txBody>
      </p:sp>
      <p:sp>
        <p:nvSpPr>
          <p:cNvPr id="6" name="Slide Number Placeholder 5"/>
          <p:cNvSpPr>
            <a:spLocks noGrp="1"/>
          </p:cNvSpPr>
          <p:nvPr>
            <p:ph type="sldNum" sz="quarter" idx="12"/>
          </p:nvPr>
        </p:nvSpPr>
        <p:spPr/>
        <p:txBody>
          <a:bodyPr/>
          <a:lstStyle/>
          <a:p>
            <a:fld id="{DFF9F0DF-3AE1-F540-B069-E8D5402072E1}" type="slidenum">
              <a:rPr lang="en-US" smtClean="0"/>
              <a:pPr/>
              <a:t>9</a:t>
            </a:fld>
            <a:endParaRPr lang="en-US"/>
          </a:p>
        </p:txBody>
      </p:sp>
      <p:sp>
        <p:nvSpPr>
          <p:cNvPr id="4" name="Content Placeholder 3"/>
          <p:cNvSpPr>
            <a:spLocks noGrp="1"/>
          </p:cNvSpPr>
          <p:nvPr>
            <p:ph idx="1"/>
          </p:nvPr>
        </p:nvSpPr>
        <p:spPr>
          <a:xfrm>
            <a:off x="457200" y="1335157"/>
            <a:ext cx="7820025" cy="4525963"/>
          </a:xfrm>
        </p:spPr>
        <p:txBody>
          <a:bodyPr/>
          <a:lstStyle/>
          <a:p>
            <a:endParaRPr lang="en-US" dirty="0"/>
          </a:p>
          <a:p>
            <a:pPr marL="285750" indent="-285750">
              <a:buFont typeface="Arial" panose="020B0604020202020204" pitchFamily="34" charset="0"/>
              <a:buChar char="•"/>
            </a:pPr>
            <a:r>
              <a:rPr lang="en-US" dirty="0"/>
              <a:t>200 sophomores attend annually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70 volunteer staff</a:t>
            </a:r>
          </a:p>
          <a:p>
            <a:pPr marL="1028700" lvl="1">
              <a:buFont typeface="Arial" panose="020B0604020202020204" pitchFamily="34" charset="0"/>
              <a:buChar char="•"/>
            </a:pPr>
            <a:r>
              <a:rPr lang="en-US" dirty="0"/>
              <a:t>20+ year round volunteers</a:t>
            </a:r>
          </a:p>
          <a:p>
            <a:pPr marL="1028700" lvl="1">
              <a:buFont typeface="Arial" panose="020B0604020202020204" pitchFamily="34" charset="0"/>
              <a:buChar char="•"/>
            </a:pPr>
            <a:endParaRPr lang="en-US" dirty="0"/>
          </a:p>
          <a:p>
            <a:pPr marL="285750" indent="-285750">
              <a:buFont typeface="Arial" panose="020B0604020202020204" pitchFamily="34" charset="0"/>
              <a:buChar char="•"/>
            </a:pPr>
            <a:r>
              <a:rPr lang="en-US" dirty="0"/>
              <a:t>40+ years of HOBY in Ohio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Every ambassador challenged to commit 100 hours of community service</a:t>
            </a:r>
          </a:p>
          <a:p>
            <a:pPr marL="1428750" lvl="2">
              <a:buFont typeface="Arial" panose="020B0604020202020204" pitchFamily="34" charset="0"/>
              <a:buChar char="•"/>
            </a:pPr>
            <a:endParaRPr lang="en-US" dirty="0"/>
          </a:p>
          <a:p>
            <a:pPr marL="1428750" lvl="2">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63328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1805</Words>
  <Application>Microsoft Office PowerPoint</Application>
  <PresentationFormat>On-screen Show (4:3)</PresentationFormat>
  <Paragraphs>210</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Cooperating Organization Partnership</vt:lpstr>
      <vt:lpstr>Agenda</vt:lpstr>
      <vt:lpstr>My HOBY Story</vt:lpstr>
      <vt:lpstr>HOBY Video  and Basics</vt:lpstr>
      <vt:lpstr>HOBY: Inspiring Change, Changing Lives</vt:lpstr>
      <vt:lpstr>HOBY Basics</vt:lpstr>
      <vt:lpstr>Get to Know HOBY Ohio South</vt:lpstr>
      <vt:lpstr>HOBY Programs</vt:lpstr>
      <vt:lpstr>HOBY OHS Fast Facts</vt:lpstr>
      <vt:lpstr>HOBY: Inspiring Change, Changing Lives</vt:lpstr>
      <vt:lpstr>HOBY OHS Impact - 2017</vt:lpstr>
      <vt:lpstr>How You Can Help</vt:lpstr>
      <vt:lpstr>Sponsor a Student</vt:lpstr>
      <vt:lpstr>Sponsor a Student (cont.)</vt:lpstr>
      <vt:lpstr>Donate Gifts in Kind (GIK)</vt:lpstr>
      <vt:lpstr>Apply for a Volunteer Role</vt:lpstr>
      <vt:lpstr>More Volunteer Opportunities</vt:lpstr>
      <vt:lpstr>Hold a Community Leadership Workshop (CLeW)</vt:lpstr>
      <vt:lpstr>General Fundraising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Myatt</dc:creator>
  <cp:lastModifiedBy>Rachel</cp:lastModifiedBy>
  <cp:revision>79</cp:revision>
  <dcterms:created xsi:type="dcterms:W3CDTF">2016-04-08T17:35:08Z</dcterms:created>
  <dcterms:modified xsi:type="dcterms:W3CDTF">2017-11-16T02:49:08Z</dcterms:modified>
</cp:coreProperties>
</file>